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9" r:id="rId5"/>
    <p:sldId id="291" r:id="rId6"/>
    <p:sldId id="257" r:id="rId7"/>
    <p:sldId id="287" r:id="rId8"/>
    <p:sldId id="273" r:id="rId9"/>
    <p:sldId id="289" r:id="rId10"/>
    <p:sldId id="260" r:id="rId11"/>
    <p:sldId id="288" r:id="rId12"/>
    <p:sldId id="292" r:id="rId13"/>
    <p:sldId id="256" r:id="rId14"/>
    <p:sldId id="274" r:id="rId15"/>
    <p:sldId id="293"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ormat, Content, and Submission Instructions" id="{4BF636C3-B624-491C-A675-1D90594E7C83}">
          <p14:sldIdLst>
            <p14:sldId id="259"/>
            <p14:sldId id="291"/>
            <p14:sldId id="257"/>
            <p14:sldId id="287"/>
            <p14:sldId id="273"/>
            <p14:sldId id="289"/>
            <p14:sldId id="260"/>
            <p14:sldId id="288"/>
            <p14:sldId id="292"/>
          </p14:sldIdLst>
        </p14:section>
        <p14:section name="Kick-Off Briefing" id="{8314AE2B-9030-4E07-923F-2ADBA17104AB}">
          <p14:sldIdLst>
            <p14:sldId id="256"/>
            <p14:sldId id="274"/>
            <p14:sldId id="29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llen, Kyle" initials="MK" lastIdx="2" clrIdx="0">
    <p:extLst>
      <p:ext uri="{19B8F6BF-5375-455C-9EA6-DF929625EA0E}">
        <p15:presenceInfo xmlns:p15="http://schemas.microsoft.com/office/powerpoint/2012/main" userId="S::kmullen@ESNCC.COM::dcb94c0a-c670-4101-819d-26830a1776fc" providerId="AD"/>
      </p:ext>
    </p:extLst>
  </p:cmAuthor>
  <p:cmAuthor id="2" name="Shipley, Brian CTR ONR, 03T" initials="SBCO0" lastIdx="6" clrIdx="1">
    <p:extLst>
      <p:ext uri="{19B8F6BF-5375-455C-9EA6-DF929625EA0E}">
        <p15:presenceInfo xmlns:p15="http://schemas.microsoft.com/office/powerpoint/2012/main" userId="S-1-5-21-1801674531-2146617017-725345543-49396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6" autoAdjust="0"/>
    <p:restoredTop sz="94660"/>
  </p:normalViewPr>
  <p:slideViewPr>
    <p:cSldViewPr snapToGrid="0" showGuides="1">
      <p:cViewPr varScale="1">
        <p:scale>
          <a:sx n="96" d="100"/>
          <a:sy n="96" d="100"/>
        </p:scale>
        <p:origin x="17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910D8-2D27-465B-A6E7-364605507143}" type="slidenum">
              <a:rPr lang="en-US" smtClean="0"/>
              <a:t>‹#›</a:t>
            </a:fld>
            <a:endParaRPr lang="en-US" dirty="0"/>
          </a:p>
        </p:txBody>
      </p:sp>
      <p:pic>
        <p:nvPicPr>
          <p:cNvPr id="7" name="Picture 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932903" y="149384"/>
            <a:ext cx="1306063" cy="1338891"/>
          </a:xfrm>
          <a:prstGeom prst="rect">
            <a:avLst/>
          </a:prstGeom>
        </p:spPr>
      </p:pic>
    </p:spTree>
    <p:extLst>
      <p:ext uri="{BB962C8B-B14F-4D97-AF65-F5344CB8AC3E}">
        <p14:creationId xmlns:p14="http://schemas.microsoft.com/office/powerpoint/2010/main" val="2014538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910D8-2D27-465B-A6E7-364605507143}" type="slidenum">
              <a:rPr lang="en-US" smtClean="0"/>
              <a:t>‹#›</a:t>
            </a:fld>
            <a:endParaRPr lang="en-US" dirty="0"/>
          </a:p>
        </p:txBody>
      </p:sp>
    </p:spTree>
    <p:extLst>
      <p:ext uri="{BB962C8B-B14F-4D97-AF65-F5344CB8AC3E}">
        <p14:creationId xmlns:p14="http://schemas.microsoft.com/office/powerpoint/2010/main" val="2820564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910D8-2D27-465B-A6E7-364605507143}" type="slidenum">
              <a:rPr lang="en-US" smtClean="0"/>
              <a:t>‹#›</a:t>
            </a:fld>
            <a:endParaRPr lang="en-US" dirty="0"/>
          </a:p>
        </p:txBody>
      </p:sp>
    </p:spTree>
    <p:extLst>
      <p:ext uri="{BB962C8B-B14F-4D97-AF65-F5344CB8AC3E}">
        <p14:creationId xmlns:p14="http://schemas.microsoft.com/office/powerpoint/2010/main" val="4282794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7017" y="276638"/>
            <a:ext cx="7888333" cy="1325563"/>
          </a:xfrm>
        </p:spPr>
        <p:txBody>
          <a:bodyPr>
            <a:normAutofit/>
          </a:bodyPr>
          <a:lstStyle>
            <a:lvl1pPr algn="ctr">
              <a:defRPr sz="4000">
                <a:solidFill>
                  <a:schemeClr val="accent1">
                    <a:lumMod val="75000"/>
                  </a:schemeClr>
                </a:solidFill>
                <a:latin typeface="Arial Black" panose="020B0A04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910D8-2D27-465B-A6E7-364605507143}" type="slidenum">
              <a:rPr lang="en-US" smtClean="0"/>
              <a:t>‹#›</a:t>
            </a:fld>
            <a:endParaRPr lang="en-US" dirty="0"/>
          </a:p>
        </p:txBody>
      </p:sp>
    </p:spTree>
    <p:extLst>
      <p:ext uri="{BB962C8B-B14F-4D97-AF65-F5344CB8AC3E}">
        <p14:creationId xmlns:p14="http://schemas.microsoft.com/office/powerpoint/2010/main" val="1251444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lgn="ctr">
              <a:defRPr sz="6000">
                <a:solidFill>
                  <a:schemeClr val="accent1">
                    <a:lumMod val="75000"/>
                  </a:schemeClr>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910D8-2D27-465B-A6E7-364605507143}" type="slidenum">
              <a:rPr lang="en-US" smtClean="0"/>
              <a:t>‹#›</a:t>
            </a:fld>
            <a:endParaRPr lang="en-US" dirty="0"/>
          </a:p>
        </p:txBody>
      </p:sp>
      <p:pic>
        <p:nvPicPr>
          <p:cNvPr id="7" name="Picture 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932903" y="149384"/>
            <a:ext cx="1306063" cy="1338891"/>
          </a:xfrm>
          <a:prstGeom prst="rect">
            <a:avLst/>
          </a:prstGeom>
        </p:spPr>
      </p:pic>
    </p:spTree>
    <p:extLst>
      <p:ext uri="{BB962C8B-B14F-4D97-AF65-F5344CB8AC3E}">
        <p14:creationId xmlns:p14="http://schemas.microsoft.com/office/powerpoint/2010/main" val="1576313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77960" y="276638"/>
            <a:ext cx="6637389" cy="1325563"/>
          </a:xfrm>
        </p:spPr>
        <p:txBody>
          <a:bodyPr>
            <a:normAutofit/>
          </a:bodyPr>
          <a:lstStyle>
            <a:lvl1pPr algn="ctr">
              <a:defRPr sz="4000">
                <a:solidFill>
                  <a:schemeClr val="accent1">
                    <a:lumMod val="75000"/>
                  </a:schemeClr>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910D8-2D27-465B-A6E7-364605507143}" type="slidenum">
              <a:rPr lang="en-US" smtClean="0"/>
              <a:t>‹#›</a:t>
            </a:fld>
            <a:endParaRPr lang="en-US" dirty="0"/>
          </a:p>
        </p:txBody>
      </p:sp>
      <p:pic>
        <p:nvPicPr>
          <p:cNvPr id="9" name="Picture 8"/>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83452" y="208375"/>
            <a:ext cx="1306063" cy="1338891"/>
          </a:xfrm>
          <a:prstGeom prst="rect">
            <a:avLst/>
          </a:prstGeom>
        </p:spPr>
      </p:pic>
    </p:spTree>
    <p:extLst>
      <p:ext uri="{BB962C8B-B14F-4D97-AF65-F5344CB8AC3E}">
        <p14:creationId xmlns:p14="http://schemas.microsoft.com/office/powerpoint/2010/main" val="3646875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18967" y="365127"/>
            <a:ext cx="6697573" cy="1237532"/>
          </a:xfrm>
        </p:spPr>
        <p:txBody>
          <a:bodyPr>
            <a:normAutofit/>
          </a:bodyPr>
          <a:lstStyle>
            <a:lvl1pPr algn="ctr">
              <a:defRPr sz="4000">
                <a:solidFill>
                  <a:schemeClr val="accent1">
                    <a:lumMod val="75000"/>
                  </a:schemeClr>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99910D8-2D27-465B-A6E7-364605507143}" type="slidenum">
              <a:rPr lang="en-US" smtClean="0"/>
              <a:t>‹#›</a:t>
            </a:fld>
            <a:endParaRPr lang="en-US" dirty="0"/>
          </a:p>
        </p:txBody>
      </p:sp>
      <p:pic>
        <p:nvPicPr>
          <p:cNvPr id="11" name="Picture 10"/>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83452" y="208375"/>
            <a:ext cx="1306063" cy="1338891"/>
          </a:xfrm>
          <a:prstGeom prst="rect">
            <a:avLst/>
          </a:prstGeom>
        </p:spPr>
      </p:pic>
    </p:spTree>
    <p:extLst>
      <p:ext uri="{BB962C8B-B14F-4D97-AF65-F5344CB8AC3E}">
        <p14:creationId xmlns:p14="http://schemas.microsoft.com/office/powerpoint/2010/main" val="826519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77960" y="365127"/>
            <a:ext cx="6637389" cy="1237532"/>
          </a:xfrm>
        </p:spPr>
        <p:txBody>
          <a:bodyPr>
            <a:normAutofit/>
          </a:bodyPr>
          <a:lstStyle>
            <a:lvl1pPr algn="ctr">
              <a:defRPr sz="4000">
                <a:solidFill>
                  <a:schemeClr val="accent1">
                    <a:lumMod val="75000"/>
                  </a:schemeClr>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99910D8-2D27-465B-A6E7-364605507143}" type="slidenum">
              <a:rPr lang="en-US" smtClean="0"/>
              <a:t>‹#›</a:t>
            </a:fld>
            <a:endParaRPr lang="en-US" dirty="0"/>
          </a:p>
        </p:txBody>
      </p:sp>
      <p:pic>
        <p:nvPicPr>
          <p:cNvPr id="7" name="Picture 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83452" y="208375"/>
            <a:ext cx="1306063" cy="1338891"/>
          </a:xfrm>
          <a:prstGeom prst="rect">
            <a:avLst/>
          </a:prstGeom>
        </p:spPr>
      </p:pic>
    </p:spTree>
    <p:extLst>
      <p:ext uri="{BB962C8B-B14F-4D97-AF65-F5344CB8AC3E}">
        <p14:creationId xmlns:p14="http://schemas.microsoft.com/office/powerpoint/2010/main" val="1870387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Slide Number Placeholder 4"/>
          <p:cNvSpPr txBox="1">
            <a:spLocks/>
          </p:cNvSpPr>
          <p:nvPr userDrawn="1"/>
        </p:nvSpPr>
        <p:spPr>
          <a:xfrm>
            <a:off x="8156713" y="6552509"/>
            <a:ext cx="838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35990AF8-5429-4940-8C7D-7AC03A9211F0}" type="slidenum">
              <a:rPr lang="en-US" smtClean="0">
                <a:solidFill>
                  <a:prstClr val="white">
                    <a:lumMod val="50000"/>
                  </a:prstClr>
                </a:solidFill>
                <a:latin typeface="Calibri"/>
              </a:rPr>
              <a:pPr>
                <a:defRPr/>
              </a:pPr>
              <a:t>‹#›</a:t>
            </a:fld>
            <a:endParaRPr lang="en-US" dirty="0">
              <a:solidFill>
                <a:prstClr val="white">
                  <a:lumMod val="50000"/>
                </a:prstClr>
              </a:solidFill>
              <a:latin typeface="Calibri"/>
            </a:endParaRPr>
          </a:p>
        </p:txBody>
      </p:sp>
      <p:sp>
        <p:nvSpPr>
          <p:cNvPr id="7" name="Rectangle 3">
            <a:extLst>
              <a:ext uri="{FF2B5EF4-FFF2-40B4-BE49-F238E27FC236}">
                <a16:creationId xmlns:a16="http://schemas.microsoft.com/office/drawing/2014/main" id="{561EEF9C-3BC3-43E4-8C23-AA1B262B040F}"/>
              </a:ext>
            </a:extLst>
          </p:cNvPr>
          <p:cNvSpPr txBox="1">
            <a:spLocks noChangeArrowheads="1"/>
          </p:cNvSpPr>
          <p:nvPr userDrawn="1"/>
        </p:nvSpPr>
        <p:spPr>
          <a:xfrm>
            <a:off x="117987" y="1170039"/>
            <a:ext cx="4414683" cy="2720136"/>
          </a:xfrm>
          <a:prstGeom prst="rect">
            <a:avLst/>
          </a:prstGeom>
          <a:noFill/>
          <a:ln w="12700">
            <a:solidFill>
              <a:schemeClr val="tx2"/>
            </a:solidFill>
          </a:ln>
        </p:spPr>
        <p:txBody>
          <a:bodyPr>
            <a:normAutofit/>
          </a:bodyPr>
          <a:lstStyle>
            <a:lvl1pPr marL="342900" indent="-342900" algn="l" rtl="0" eaLnBrk="1" fontAlgn="base" hangingPunct="1">
              <a:spcBef>
                <a:spcPct val="20000"/>
              </a:spcBef>
              <a:spcAft>
                <a:spcPct val="0"/>
              </a:spcAft>
              <a:buClrTx/>
              <a:buFont typeface="Arial" charset="0"/>
              <a:buChar char="•"/>
              <a:defRPr sz="1800" b="1" kern="1200">
                <a:solidFill>
                  <a:schemeClr val="tx1"/>
                </a:solidFill>
                <a:latin typeface="+mn-lt"/>
                <a:ea typeface="+mn-ea"/>
                <a:cs typeface="+mn-cs"/>
              </a:defRPr>
            </a:lvl1pPr>
            <a:lvl2pPr marL="742950" indent="-285750" algn="l" rtl="0" eaLnBrk="1" fontAlgn="base" hangingPunct="1">
              <a:spcBef>
                <a:spcPct val="20000"/>
              </a:spcBef>
              <a:spcAft>
                <a:spcPct val="0"/>
              </a:spcAft>
              <a:buClrTx/>
              <a:buFont typeface="Wingdings" panose="05000000000000000000" pitchFamily="2" charset="2"/>
              <a:buChar char="Ø"/>
              <a:defRPr sz="1400" b="1" kern="1200">
                <a:solidFill>
                  <a:schemeClr val="tx1"/>
                </a:solidFill>
                <a:latin typeface="+mn-lt"/>
                <a:ea typeface="+mn-ea"/>
                <a:cs typeface="+mn-cs"/>
              </a:defRPr>
            </a:lvl2pPr>
            <a:lvl3pPr marL="1143000" indent="-228600" algn="l" rtl="0" eaLnBrk="1" fontAlgn="base" hangingPunct="1">
              <a:spcBef>
                <a:spcPct val="20000"/>
              </a:spcBef>
              <a:spcAft>
                <a:spcPct val="0"/>
              </a:spcAft>
              <a:buClrTx/>
              <a:buFont typeface="Arial" charset="0"/>
              <a:buChar char="•"/>
              <a:defRPr sz="1200" b="1" kern="1200">
                <a:solidFill>
                  <a:schemeClr val="tx1"/>
                </a:solidFill>
                <a:latin typeface="+mn-lt"/>
                <a:ea typeface="+mn-ea"/>
                <a:cs typeface="+mn-cs"/>
              </a:defRPr>
            </a:lvl3pPr>
            <a:lvl4pPr marL="1600200" indent="-228600" algn="l" rtl="0" eaLnBrk="1" fontAlgn="base" hangingPunct="1">
              <a:spcBef>
                <a:spcPct val="20000"/>
              </a:spcBef>
              <a:spcAft>
                <a:spcPct val="0"/>
              </a:spcAft>
              <a:buClrTx/>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Tx/>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ts val="0"/>
              </a:spcBef>
              <a:spcAft>
                <a:spcPct val="0"/>
              </a:spcAft>
              <a:buClrTx/>
              <a:buSzTx/>
              <a:buFont typeface="Arial" charset="0"/>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Rectangle 6">
            <a:extLst>
              <a:ext uri="{FF2B5EF4-FFF2-40B4-BE49-F238E27FC236}">
                <a16:creationId xmlns:a16="http://schemas.microsoft.com/office/drawing/2014/main" id="{B38E337B-B296-40E8-9B95-FFB8EA471328}"/>
              </a:ext>
            </a:extLst>
          </p:cNvPr>
          <p:cNvSpPr>
            <a:spLocks noChangeArrowheads="1"/>
          </p:cNvSpPr>
          <p:nvPr userDrawn="1"/>
        </p:nvSpPr>
        <p:spPr bwMode="auto">
          <a:xfrm>
            <a:off x="119375" y="3935789"/>
            <a:ext cx="4416552" cy="2724912"/>
          </a:xfrm>
          <a:prstGeom prst="rect">
            <a:avLst/>
          </a:prstGeom>
          <a:noFill/>
          <a:ln w="12700">
            <a:solidFill>
              <a:schemeClr val="tx2"/>
            </a:solidFill>
            <a:miter lim="800000"/>
            <a:headEnd/>
            <a:tailEnd/>
          </a:ln>
          <a:effectLst/>
        </p:spPr>
        <p:txBody>
          <a:bodyPr>
            <a:normAutofit/>
          </a:body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9" name="Rectangle 3">
            <a:extLst>
              <a:ext uri="{FF2B5EF4-FFF2-40B4-BE49-F238E27FC236}">
                <a16:creationId xmlns:a16="http://schemas.microsoft.com/office/drawing/2014/main" id="{BDD1BB60-DCD1-4FC6-8F27-05F840EC4FC3}"/>
              </a:ext>
            </a:extLst>
          </p:cNvPr>
          <p:cNvSpPr txBox="1">
            <a:spLocks noChangeArrowheads="1"/>
          </p:cNvSpPr>
          <p:nvPr userDrawn="1"/>
        </p:nvSpPr>
        <p:spPr>
          <a:xfrm>
            <a:off x="4601496" y="1163307"/>
            <a:ext cx="4416552" cy="2724912"/>
          </a:xfrm>
          <a:prstGeom prst="rect">
            <a:avLst/>
          </a:prstGeom>
          <a:noFill/>
          <a:ln w="12700">
            <a:solidFill>
              <a:schemeClr val="tx2"/>
            </a:solidFill>
          </a:ln>
        </p:spPr>
        <p:txBody>
          <a:bodyPr>
            <a:normAutofit/>
          </a:bodyPr>
          <a:lstStyle>
            <a:lvl1pPr marL="342900" indent="-342900" algn="l" rtl="0" eaLnBrk="1" fontAlgn="base" hangingPunct="1">
              <a:spcBef>
                <a:spcPct val="20000"/>
              </a:spcBef>
              <a:spcAft>
                <a:spcPct val="0"/>
              </a:spcAft>
              <a:buClrTx/>
              <a:buFont typeface="Arial" charset="0"/>
              <a:buChar char="•"/>
              <a:defRPr sz="1800" b="1" kern="1200">
                <a:solidFill>
                  <a:schemeClr val="tx1"/>
                </a:solidFill>
                <a:latin typeface="+mn-lt"/>
                <a:ea typeface="+mn-ea"/>
                <a:cs typeface="+mn-cs"/>
              </a:defRPr>
            </a:lvl1pPr>
            <a:lvl2pPr marL="742950" indent="-285750" algn="l" rtl="0" eaLnBrk="1" fontAlgn="base" hangingPunct="1">
              <a:spcBef>
                <a:spcPct val="20000"/>
              </a:spcBef>
              <a:spcAft>
                <a:spcPct val="0"/>
              </a:spcAft>
              <a:buClrTx/>
              <a:buFont typeface="Wingdings" panose="05000000000000000000" pitchFamily="2" charset="2"/>
              <a:buChar char="Ø"/>
              <a:defRPr sz="1400" b="1" kern="1200">
                <a:solidFill>
                  <a:schemeClr val="tx1"/>
                </a:solidFill>
                <a:latin typeface="+mn-lt"/>
                <a:ea typeface="+mn-ea"/>
                <a:cs typeface="+mn-cs"/>
              </a:defRPr>
            </a:lvl2pPr>
            <a:lvl3pPr marL="1143000" indent="-228600" algn="l" rtl="0" eaLnBrk="1" fontAlgn="base" hangingPunct="1">
              <a:spcBef>
                <a:spcPct val="20000"/>
              </a:spcBef>
              <a:spcAft>
                <a:spcPct val="0"/>
              </a:spcAft>
              <a:buClrTx/>
              <a:buFont typeface="Arial" charset="0"/>
              <a:buChar char="•"/>
              <a:defRPr sz="1200" b="1" kern="1200">
                <a:solidFill>
                  <a:schemeClr val="tx1"/>
                </a:solidFill>
                <a:latin typeface="+mn-lt"/>
                <a:ea typeface="+mn-ea"/>
                <a:cs typeface="+mn-cs"/>
              </a:defRPr>
            </a:lvl3pPr>
            <a:lvl4pPr marL="1600200" indent="-228600" algn="l" rtl="0" eaLnBrk="1" fontAlgn="base" hangingPunct="1">
              <a:spcBef>
                <a:spcPct val="20000"/>
              </a:spcBef>
              <a:spcAft>
                <a:spcPct val="0"/>
              </a:spcAft>
              <a:buClrTx/>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Tx/>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defTabSz="914400">
              <a:lnSpc>
                <a:spcPct val="90000"/>
              </a:lnSpc>
              <a:spcBef>
                <a:spcPts val="0"/>
              </a:spcBef>
              <a:buSzTx/>
              <a:buNone/>
              <a:tabLst/>
              <a:defRPr/>
            </a:pPr>
            <a:endParaRPr lang="en-US" sz="1300" b="0" i="1" dirty="0">
              <a:solidFill>
                <a:prstClr val="black"/>
              </a:solidFill>
              <a:latin typeface="Arial" panose="020B0604020202020204" pitchFamily="34" charset="0"/>
              <a:cs typeface="Arial" panose="020B0604020202020204" pitchFamily="34" charset="0"/>
            </a:endParaRPr>
          </a:p>
        </p:txBody>
      </p:sp>
      <p:sp>
        <p:nvSpPr>
          <p:cNvPr id="10" name="Rectangle 3">
            <a:extLst>
              <a:ext uri="{FF2B5EF4-FFF2-40B4-BE49-F238E27FC236}">
                <a16:creationId xmlns:a16="http://schemas.microsoft.com/office/drawing/2014/main" id="{B49A5D42-F323-4C66-ACE7-43581FEB0127}"/>
              </a:ext>
            </a:extLst>
          </p:cNvPr>
          <p:cNvSpPr txBox="1">
            <a:spLocks noChangeArrowheads="1"/>
          </p:cNvSpPr>
          <p:nvPr userDrawn="1"/>
        </p:nvSpPr>
        <p:spPr>
          <a:xfrm>
            <a:off x="4601498" y="3932902"/>
            <a:ext cx="4416552" cy="2724912"/>
          </a:xfrm>
          <a:prstGeom prst="rect">
            <a:avLst/>
          </a:prstGeom>
          <a:noFill/>
          <a:ln w="12700">
            <a:solidFill>
              <a:schemeClr val="tx2"/>
            </a:solidFill>
          </a:ln>
        </p:spPr>
        <p:txBody>
          <a:bodyPr>
            <a:normAutofit/>
          </a:bodyPr>
          <a:lstStyle>
            <a:lvl1pPr marL="342900" indent="-342900" algn="l" rtl="0" eaLnBrk="1" fontAlgn="base" hangingPunct="1">
              <a:spcBef>
                <a:spcPct val="20000"/>
              </a:spcBef>
              <a:spcAft>
                <a:spcPct val="0"/>
              </a:spcAft>
              <a:buClrTx/>
              <a:buFont typeface="Arial" charset="0"/>
              <a:buChar char="•"/>
              <a:defRPr sz="1800" b="1" kern="1200">
                <a:solidFill>
                  <a:schemeClr val="tx1"/>
                </a:solidFill>
                <a:latin typeface="+mn-lt"/>
                <a:ea typeface="+mn-ea"/>
                <a:cs typeface="+mn-cs"/>
              </a:defRPr>
            </a:lvl1pPr>
            <a:lvl2pPr marL="742950" indent="-285750" algn="l" rtl="0" eaLnBrk="1" fontAlgn="base" hangingPunct="1">
              <a:spcBef>
                <a:spcPct val="20000"/>
              </a:spcBef>
              <a:spcAft>
                <a:spcPct val="0"/>
              </a:spcAft>
              <a:buClrTx/>
              <a:buFont typeface="Wingdings" panose="05000000000000000000" pitchFamily="2" charset="2"/>
              <a:buChar char="Ø"/>
              <a:defRPr sz="1400" b="1" kern="1200">
                <a:solidFill>
                  <a:schemeClr val="tx1"/>
                </a:solidFill>
                <a:latin typeface="+mn-lt"/>
                <a:ea typeface="+mn-ea"/>
                <a:cs typeface="+mn-cs"/>
              </a:defRPr>
            </a:lvl2pPr>
            <a:lvl3pPr marL="1143000" indent="-228600" algn="l" rtl="0" eaLnBrk="1" fontAlgn="base" hangingPunct="1">
              <a:spcBef>
                <a:spcPct val="20000"/>
              </a:spcBef>
              <a:spcAft>
                <a:spcPct val="0"/>
              </a:spcAft>
              <a:buClrTx/>
              <a:buFont typeface="Arial" charset="0"/>
              <a:buChar char="•"/>
              <a:defRPr sz="1200" b="1" kern="1200">
                <a:solidFill>
                  <a:schemeClr val="tx1"/>
                </a:solidFill>
                <a:latin typeface="+mn-lt"/>
                <a:ea typeface="+mn-ea"/>
                <a:cs typeface="+mn-cs"/>
              </a:defRPr>
            </a:lvl3pPr>
            <a:lvl4pPr marL="1600200" indent="-228600" algn="l" rtl="0" eaLnBrk="1" fontAlgn="base" hangingPunct="1">
              <a:spcBef>
                <a:spcPct val="20000"/>
              </a:spcBef>
              <a:spcAft>
                <a:spcPct val="0"/>
              </a:spcAft>
              <a:buClrTx/>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Tx/>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base" latinLnBrk="0" hangingPunct="1">
              <a:lnSpc>
                <a:spcPct val="90000"/>
              </a:lnSpc>
              <a:spcBef>
                <a:spcPts val="0"/>
              </a:spcBef>
              <a:spcAft>
                <a:spcPct val="0"/>
              </a:spcAft>
              <a:buClrTx/>
              <a:buSzTx/>
              <a:buFont typeface="Arial" charset="0"/>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11" name="Title 1">
            <a:extLst>
              <a:ext uri="{FF2B5EF4-FFF2-40B4-BE49-F238E27FC236}">
                <a16:creationId xmlns:a16="http://schemas.microsoft.com/office/drawing/2014/main" id="{D4DE3473-5235-42F1-8A7D-D0F238DE19F3}"/>
              </a:ext>
            </a:extLst>
          </p:cNvPr>
          <p:cNvSpPr txBox="1">
            <a:spLocks/>
          </p:cNvSpPr>
          <p:nvPr userDrawn="1"/>
        </p:nvSpPr>
        <p:spPr bwMode="auto">
          <a:xfrm>
            <a:off x="109653" y="99391"/>
            <a:ext cx="8905461" cy="1036207"/>
          </a:xfrm>
          <a:prstGeom prst="rect">
            <a:avLst/>
          </a:prstGeom>
          <a:solidFill>
            <a:schemeClr val="tx2"/>
          </a:solidFill>
          <a:ln w="9525">
            <a:noFill/>
            <a:miter lim="800000"/>
            <a:headEnd/>
            <a:tailEnd/>
          </a:ln>
        </p:spPr>
        <p:txBody>
          <a:bodyPr vert="horz" wrap="square" lIns="91440" tIns="45720" rIns="91440" bIns="45720" numCol="2" anchor="ctr" anchorCtr="0" compatLnSpc="1">
            <a:prstTxWarp prst="textNoShape">
              <a:avLst/>
            </a:prstTxWarp>
            <a:noAutofit/>
          </a:bodyPr>
          <a:lstStyle>
            <a:lvl1pPr algn="ctr" rtl="0" eaLnBrk="1" fontAlgn="base" hangingPunct="1">
              <a:spcBef>
                <a:spcPct val="0"/>
              </a:spcBef>
              <a:spcAft>
                <a:spcPct val="0"/>
              </a:spcAft>
              <a:defRPr sz="2800" b="1" kern="1200">
                <a:solidFill>
                  <a:schemeClr val="bg1"/>
                </a:solidFill>
                <a:effectLst/>
                <a:latin typeface="+mj-lt"/>
                <a:ea typeface="+mj-ea"/>
                <a:cs typeface="Arial" pitchFamily="34" charset="0"/>
              </a:defRPr>
            </a:lvl1pPr>
            <a:lvl2pPr algn="ctr" rtl="0" eaLnBrk="1" fontAlgn="base" hangingPunct="1">
              <a:spcBef>
                <a:spcPct val="0"/>
              </a:spcBef>
              <a:spcAft>
                <a:spcPct val="0"/>
              </a:spcAft>
              <a:defRPr sz="4000" b="1">
                <a:solidFill>
                  <a:schemeClr val="bg1"/>
                </a:solidFill>
                <a:effectLst>
                  <a:outerShdw blurRad="38100" dist="38100" dir="2700000" algn="tl">
                    <a:srgbClr val="C0C0C0"/>
                  </a:outerShdw>
                </a:effectLst>
                <a:latin typeface="Arial" pitchFamily="34" charset="0"/>
                <a:cs typeface="Arial" pitchFamily="34" charset="0"/>
              </a:defRPr>
            </a:lvl2pPr>
            <a:lvl3pPr algn="ctr" rtl="0" eaLnBrk="1" fontAlgn="base" hangingPunct="1">
              <a:spcBef>
                <a:spcPct val="0"/>
              </a:spcBef>
              <a:spcAft>
                <a:spcPct val="0"/>
              </a:spcAft>
              <a:defRPr sz="4000" b="1">
                <a:solidFill>
                  <a:schemeClr val="bg1"/>
                </a:solidFill>
                <a:effectLst>
                  <a:outerShdw blurRad="38100" dist="38100" dir="2700000" algn="tl">
                    <a:srgbClr val="C0C0C0"/>
                  </a:outerShdw>
                </a:effectLst>
                <a:latin typeface="Arial" pitchFamily="34" charset="0"/>
                <a:cs typeface="Arial" pitchFamily="34" charset="0"/>
              </a:defRPr>
            </a:lvl3pPr>
            <a:lvl4pPr algn="ctr" rtl="0" eaLnBrk="1" fontAlgn="base" hangingPunct="1">
              <a:spcBef>
                <a:spcPct val="0"/>
              </a:spcBef>
              <a:spcAft>
                <a:spcPct val="0"/>
              </a:spcAft>
              <a:defRPr sz="4000" b="1">
                <a:solidFill>
                  <a:schemeClr val="bg1"/>
                </a:solidFill>
                <a:effectLst>
                  <a:outerShdw blurRad="38100" dist="38100" dir="2700000" algn="tl">
                    <a:srgbClr val="C0C0C0"/>
                  </a:outerShdw>
                </a:effectLst>
                <a:latin typeface="Arial" pitchFamily="34" charset="0"/>
                <a:cs typeface="Arial" pitchFamily="34" charset="0"/>
              </a:defRPr>
            </a:lvl4pPr>
            <a:lvl5pPr algn="ctr" rtl="0" eaLnBrk="1" fontAlgn="base" hangingPunct="1">
              <a:spcBef>
                <a:spcPct val="0"/>
              </a:spcBef>
              <a:spcAft>
                <a:spcPct val="0"/>
              </a:spcAft>
              <a:defRPr sz="4000" b="1">
                <a:solidFill>
                  <a:schemeClr val="bg1"/>
                </a:solidFill>
                <a:effectLst>
                  <a:outerShdw blurRad="38100" dist="38100" dir="2700000" algn="tl">
                    <a:srgbClr val="C0C0C0"/>
                  </a:outerShdw>
                </a:effectLst>
                <a:latin typeface="Arial" pitchFamily="34" charset="0"/>
                <a:cs typeface="Arial"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defTabSz="914400">
              <a:lnSpc>
                <a:spcPct val="90000"/>
              </a:lnSpc>
            </a:pPr>
            <a:r>
              <a:rPr lang="en-US" sz="1400" dirty="0">
                <a:latin typeface="Arial" panose="020B0604020202020204" pitchFamily="34" charset="0"/>
              </a:rPr>
              <a:t>Department of the Navy SBIR/STTR Programs</a:t>
            </a:r>
            <a:r>
              <a:rPr lang="en-US" sz="1200" dirty="0">
                <a:latin typeface="Arial" panose="020B0604020202020204" pitchFamily="34" charset="0"/>
              </a:rPr>
              <a:t/>
            </a:r>
            <a:br>
              <a:rPr lang="en-US" sz="1200" dirty="0">
                <a:latin typeface="Arial" panose="020B0604020202020204" pitchFamily="34" charset="0"/>
              </a:rPr>
            </a:br>
            <a:endParaRPr lang="en-US" sz="1200" dirty="0">
              <a:latin typeface="Arial" panose="020B0604020202020204" pitchFamily="34" charset="0"/>
            </a:endParaRPr>
          </a:p>
          <a:p>
            <a:pPr algn="l" defTabSz="914400">
              <a:lnSpc>
                <a:spcPct val="90000"/>
              </a:lnSpc>
            </a:pPr>
            <a:r>
              <a:rPr lang="en-US" sz="1200" dirty="0">
                <a:solidFill>
                  <a:schemeClr val="bg1"/>
                </a:solidFill>
                <a:latin typeface="Arial" panose="020B0604020202020204" pitchFamily="34" charset="0"/>
              </a:rPr>
              <a:t>DISTRIBUTION STATEMENT B: Distribution authorized to U.S. Government agencies only</a:t>
            </a:r>
            <a:r>
              <a:rPr lang="en-US" sz="1200" dirty="0">
                <a:latin typeface="Arial" panose="020B0604020202020204" pitchFamily="34" charset="0"/>
              </a:rPr>
              <a:t/>
            </a:r>
            <a:br>
              <a:rPr lang="en-US" sz="1200" dirty="0">
                <a:latin typeface="Arial" panose="020B0604020202020204" pitchFamily="34" charset="0"/>
              </a:rPr>
            </a:br>
            <a:endParaRPr lang="en-US" sz="1200" b="0" dirty="0">
              <a:latin typeface="Arial" panose="020B0604020202020204" pitchFamily="34" charset="0"/>
            </a:endParaRPr>
          </a:p>
        </p:txBody>
      </p:sp>
    </p:spTree>
    <p:extLst>
      <p:ext uri="{BB962C8B-B14F-4D97-AF65-F5344CB8AC3E}">
        <p14:creationId xmlns:p14="http://schemas.microsoft.com/office/powerpoint/2010/main" val="4118592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910D8-2D27-465B-A6E7-364605507143}" type="slidenum">
              <a:rPr lang="en-US" smtClean="0"/>
              <a:t>‹#›</a:t>
            </a:fld>
            <a:endParaRPr lang="en-US" dirty="0"/>
          </a:p>
        </p:txBody>
      </p:sp>
    </p:spTree>
    <p:extLst>
      <p:ext uri="{BB962C8B-B14F-4D97-AF65-F5344CB8AC3E}">
        <p14:creationId xmlns:p14="http://schemas.microsoft.com/office/powerpoint/2010/main" val="215742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8A3B72-B670-4084-BC11-ADF283B1F293}"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910D8-2D27-465B-A6E7-364605507143}" type="slidenum">
              <a:rPr lang="en-US" smtClean="0"/>
              <a:t>‹#›</a:t>
            </a:fld>
            <a:endParaRPr lang="en-US" dirty="0"/>
          </a:p>
        </p:txBody>
      </p:sp>
    </p:spTree>
    <p:extLst>
      <p:ext uri="{BB962C8B-B14F-4D97-AF65-F5344CB8AC3E}">
        <p14:creationId xmlns:p14="http://schemas.microsoft.com/office/powerpoint/2010/main" val="257952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9432" y="365126"/>
            <a:ext cx="7895918"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4"/>
            <a:ext cx="7886700" cy="44866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42517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8A3B72-B670-4084-BC11-ADF283B1F293}" type="datetimeFigureOut">
              <a:rPr lang="en-US" smtClean="0"/>
              <a:t>8/10/2021</a:t>
            </a:fld>
            <a:endParaRPr lang="en-US" dirty="0"/>
          </a:p>
        </p:txBody>
      </p:sp>
      <p:sp>
        <p:nvSpPr>
          <p:cNvPr id="5" name="Footer Placeholder 4"/>
          <p:cNvSpPr>
            <a:spLocks noGrp="1"/>
          </p:cNvSpPr>
          <p:nvPr>
            <p:ph type="ftr" sz="quarter" idx="3"/>
          </p:nvPr>
        </p:nvSpPr>
        <p:spPr>
          <a:xfrm>
            <a:off x="3028950" y="642517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42517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910D8-2D27-465B-A6E7-364605507143}" type="slidenum">
              <a:rPr lang="en-US" smtClean="0"/>
              <a:t>‹#›</a:t>
            </a:fld>
            <a:endParaRPr lang="en-US" dirty="0"/>
          </a:p>
        </p:txBody>
      </p:sp>
    </p:spTree>
    <p:extLst>
      <p:ext uri="{BB962C8B-B14F-4D97-AF65-F5344CB8AC3E}">
        <p14:creationId xmlns:p14="http://schemas.microsoft.com/office/powerpoint/2010/main" val="406242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navysbirprogram.com/navydeliverabl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472101-AD48-4779-B3C7-926E22F9C13D}"/>
              </a:ext>
            </a:extLst>
          </p:cNvPr>
          <p:cNvSpPr>
            <a:spLocks noGrp="1"/>
          </p:cNvSpPr>
          <p:nvPr>
            <p:ph type="title"/>
          </p:nvPr>
        </p:nvSpPr>
        <p:spPr>
          <a:xfrm>
            <a:off x="627017" y="276638"/>
            <a:ext cx="7888333" cy="4533901"/>
          </a:xfrm>
        </p:spPr>
        <p:txBody>
          <a:bodyPr anchor="ctr">
            <a:normAutofit/>
          </a:bodyPr>
          <a:lstStyle/>
          <a:p>
            <a:r>
              <a:rPr lang="en-US" sz="3600" b="1" dirty="0"/>
              <a:t>Department of the Navy</a:t>
            </a:r>
            <a:br>
              <a:rPr lang="en-US" sz="3600" b="1" dirty="0"/>
            </a:br>
            <a:r>
              <a:rPr lang="en-US" sz="3600" b="1" dirty="0"/>
              <a:t>SBIR/STTR</a:t>
            </a:r>
            <a:br>
              <a:rPr lang="en-US" sz="3600" b="1" dirty="0"/>
            </a:br>
            <a:r>
              <a:rPr lang="en-US" sz="3600" b="1" dirty="0" smtClean="0"/>
              <a:t>Kick-Off </a:t>
            </a:r>
            <a:r>
              <a:rPr lang="en-US" sz="3600" b="1" dirty="0"/>
              <a:t>Briefing </a:t>
            </a:r>
            <a:br>
              <a:rPr lang="en-US" sz="3600" b="1" dirty="0"/>
            </a:br>
            <a:r>
              <a:rPr lang="en-US" sz="3600" b="1" dirty="0"/>
              <a:t/>
            </a:r>
            <a:br>
              <a:rPr lang="en-US" sz="3600" b="1" dirty="0"/>
            </a:br>
            <a:r>
              <a:rPr lang="en-US" sz="3600" dirty="0"/>
              <a:t>Instructions, Format, and Template</a:t>
            </a:r>
            <a:endParaRPr lang="en-US" sz="3200" dirty="0">
              <a:solidFill>
                <a:schemeClr val="accent1">
                  <a:lumMod val="75000"/>
                </a:schemeClr>
              </a:solidFill>
              <a:latin typeface="Arial" panose="020B0604020202020204" pitchFamily="34" charset="0"/>
            </a:endParaRPr>
          </a:p>
        </p:txBody>
      </p:sp>
      <p:sp>
        <p:nvSpPr>
          <p:cNvPr id="12" name="Content Placeholder 3">
            <a:extLst>
              <a:ext uri="{FF2B5EF4-FFF2-40B4-BE49-F238E27FC236}">
                <a16:creationId xmlns:a16="http://schemas.microsoft.com/office/drawing/2014/main" id="{2CECD39E-5D56-41C5-A53B-91B325FB3F07}"/>
              </a:ext>
            </a:extLst>
          </p:cNvPr>
          <p:cNvSpPr txBox="1">
            <a:spLocks/>
          </p:cNvSpPr>
          <p:nvPr/>
        </p:nvSpPr>
        <p:spPr>
          <a:xfrm>
            <a:off x="438263" y="1380460"/>
            <a:ext cx="8169023" cy="44957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1800"/>
              </a:spcBef>
              <a:spcAft>
                <a:spcPts val="1800"/>
              </a:spcAft>
            </a:pPr>
            <a:endParaRPr lang="en-US" dirty="0"/>
          </a:p>
        </p:txBody>
      </p:sp>
      <p:sp>
        <p:nvSpPr>
          <p:cNvPr id="6" name="TextBox 5"/>
          <p:cNvSpPr txBox="1"/>
          <p:nvPr/>
        </p:nvSpPr>
        <p:spPr>
          <a:xfrm>
            <a:off x="1456413" y="6115023"/>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2038059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472101-AD48-4779-B3C7-926E22F9C13D}"/>
              </a:ext>
            </a:extLst>
          </p:cNvPr>
          <p:cNvSpPr>
            <a:spLocks noGrp="1"/>
          </p:cNvSpPr>
          <p:nvPr>
            <p:ph type="ctrTitle"/>
          </p:nvPr>
        </p:nvSpPr>
        <p:spPr>
          <a:xfrm>
            <a:off x="725557" y="3020736"/>
            <a:ext cx="7772400" cy="2387600"/>
          </a:xfrm>
        </p:spPr>
        <p:txBody>
          <a:bodyPr anchor="t">
            <a:normAutofit/>
          </a:bodyPr>
          <a:lstStyle/>
          <a:p>
            <a:r>
              <a:rPr lang="en-US" sz="2800" b="1" dirty="0">
                <a:solidFill>
                  <a:schemeClr val="accent1">
                    <a:lumMod val="75000"/>
                  </a:schemeClr>
                </a:solidFill>
              </a:rPr>
              <a:t>Phase I Kick-Off Briefing</a:t>
            </a:r>
            <a:br>
              <a:rPr lang="en-US" sz="2800" b="1" dirty="0">
                <a:solidFill>
                  <a:schemeClr val="accent1">
                    <a:lumMod val="75000"/>
                  </a:schemeClr>
                </a:solidFill>
              </a:rPr>
            </a:br>
            <a:r>
              <a:rPr lang="en-US" sz="2800" b="1" dirty="0">
                <a:solidFill>
                  <a:schemeClr val="accent1">
                    <a:lumMod val="75000"/>
                  </a:schemeClr>
                </a:solidFill>
              </a:rPr>
              <a:t>[Topic Number]</a:t>
            </a:r>
            <a:br>
              <a:rPr lang="en-US" sz="2800" b="1" dirty="0">
                <a:solidFill>
                  <a:schemeClr val="accent1">
                    <a:lumMod val="75000"/>
                  </a:schemeClr>
                </a:solidFill>
              </a:rPr>
            </a:br>
            <a:r>
              <a:rPr lang="en-US" sz="2800" b="1" dirty="0">
                <a:solidFill>
                  <a:schemeClr val="accent1">
                    <a:lumMod val="75000"/>
                  </a:schemeClr>
                </a:solidFill>
              </a:rPr>
              <a:t>[Insert Company Name]</a:t>
            </a:r>
            <a:br>
              <a:rPr lang="en-US" sz="2800" b="1" dirty="0">
                <a:solidFill>
                  <a:schemeClr val="accent1">
                    <a:lumMod val="75000"/>
                  </a:schemeClr>
                </a:solidFill>
              </a:rPr>
            </a:br>
            <a:r>
              <a:rPr lang="en-US" sz="2800" b="1" dirty="0">
                <a:solidFill>
                  <a:schemeClr val="accent1">
                    <a:lumMod val="75000"/>
                  </a:schemeClr>
                </a:solidFill>
              </a:rPr>
              <a:t>[Insert Date]</a:t>
            </a:r>
            <a:endParaRPr lang="en-US" sz="2800" dirty="0">
              <a:solidFill>
                <a:schemeClr val="accent1">
                  <a:lumMod val="75000"/>
                </a:schemeClr>
              </a:solidFill>
            </a:endParaRPr>
          </a:p>
        </p:txBody>
      </p:sp>
      <p:sp>
        <p:nvSpPr>
          <p:cNvPr id="5" name="Subtitle 2">
            <a:extLst>
              <a:ext uri="{FF2B5EF4-FFF2-40B4-BE49-F238E27FC236}">
                <a16:creationId xmlns:a16="http://schemas.microsoft.com/office/drawing/2014/main" id="{9DAE502C-7BAF-4936-B108-8D32FC8D3F5F}"/>
              </a:ext>
            </a:extLst>
          </p:cNvPr>
          <p:cNvSpPr txBox="1">
            <a:spLocks/>
          </p:cNvSpPr>
          <p:nvPr/>
        </p:nvSpPr>
        <p:spPr>
          <a:xfrm>
            <a:off x="-19878" y="1604273"/>
            <a:ext cx="9144000" cy="905936"/>
          </a:xfrm>
          <a:prstGeom prst="rect">
            <a:avLst/>
          </a:prstGeom>
        </p:spPr>
        <p:txBody>
          <a:bodyPr vert="horz" lIns="91440" tIns="45720" rIns="91440" bIns="45720" rtlCol="0" anchor="b">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US" sz="2800" b="1" dirty="0">
                <a:solidFill>
                  <a:schemeClr val="accent1">
                    <a:lumMod val="75000"/>
                  </a:schemeClr>
                </a:solidFill>
                <a:latin typeface="Arial Black" panose="020B0A04020102020204" pitchFamily="34" charset="0"/>
              </a:rPr>
              <a:t>DEPARTMENT OF THE NAVY</a:t>
            </a:r>
          </a:p>
          <a:p>
            <a:pPr>
              <a:lnSpc>
                <a:spcPct val="100000"/>
              </a:lnSpc>
              <a:spcBef>
                <a:spcPts val="0"/>
              </a:spcBef>
            </a:pPr>
            <a:r>
              <a:rPr lang="en-US" sz="2800" b="1" dirty="0">
                <a:solidFill>
                  <a:schemeClr val="accent1">
                    <a:lumMod val="75000"/>
                  </a:schemeClr>
                </a:solidFill>
                <a:latin typeface="Arial Black" panose="020B0A04020102020204" pitchFamily="34" charset="0"/>
              </a:rPr>
              <a:t>SBIR/STTR PROGRAMS</a:t>
            </a:r>
            <a:endParaRPr lang="en-US" sz="2800" dirty="0">
              <a:solidFill>
                <a:schemeClr val="accent1">
                  <a:lumMod val="75000"/>
                </a:schemeClr>
              </a:solidFill>
              <a:latin typeface="Arial Black" panose="020B0A04020102020204" pitchFamily="34" charset="0"/>
            </a:endParaRPr>
          </a:p>
        </p:txBody>
      </p:sp>
      <p:sp>
        <p:nvSpPr>
          <p:cNvPr id="2" name="TextBox 1"/>
          <p:cNvSpPr txBox="1"/>
          <p:nvPr/>
        </p:nvSpPr>
        <p:spPr>
          <a:xfrm>
            <a:off x="39756" y="6211953"/>
            <a:ext cx="9054548" cy="338554"/>
          </a:xfrm>
          <a:prstGeom prst="rect">
            <a:avLst/>
          </a:prstGeom>
          <a:noFill/>
        </p:spPr>
        <p:txBody>
          <a:bodyPr wrap="square" rtlCol="0">
            <a:spAutoFit/>
          </a:bodyPr>
          <a:lstStyle/>
          <a:p>
            <a:pPr lvl="1" algn="ctr">
              <a:spcBef>
                <a:spcPts val="600"/>
              </a:spcBef>
            </a:pPr>
            <a:r>
              <a:rPr lang="en-US" sz="1600" dirty="0">
                <a:latin typeface="Arial" panose="020B0604020202020204" pitchFamily="34" charset="0"/>
                <a:cs typeface="Arial" panose="020B0604020202020204" pitchFamily="34" charset="0"/>
              </a:rPr>
              <a:t>[Insert appropriate distribution statement(s)]</a:t>
            </a:r>
          </a:p>
        </p:txBody>
      </p:sp>
    </p:spTree>
    <p:extLst>
      <p:ext uri="{BB962C8B-B14F-4D97-AF65-F5344CB8AC3E}">
        <p14:creationId xmlns:p14="http://schemas.microsoft.com/office/powerpoint/2010/main" val="1295881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8722" y="1242391"/>
            <a:ext cx="4263887" cy="2786917"/>
          </a:xfrm>
          <a:prstGeom prst="rect">
            <a:avLst/>
          </a:prstGeom>
          <a:noFill/>
        </p:spPr>
        <p:txBody>
          <a:bodyPr wrap="square" rtlCol="0">
            <a:spAutoFit/>
          </a:bodyPr>
          <a:lstStyle/>
          <a:p>
            <a:pPr lvl="0" defTabSz="914400" fontAlgn="base">
              <a:lnSpc>
                <a:spcPct val="90000"/>
              </a:lnSpc>
              <a:spcAft>
                <a:spcPct val="0"/>
              </a:spcAft>
              <a:defRPr/>
            </a:pPr>
            <a:r>
              <a:rPr lang="en-US" sz="1400" b="1" dirty="0">
                <a:solidFill>
                  <a:prstClr val="black"/>
                </a:solidFill>
                <a:latin typeface="Arial" panose="020B0604020202020204" pitchFamily="34" charset="0"/>
                <a:cs typeface="Arial" panose="020B0604020202020204" pitchFamily="34" charset="0"/>
              </a:rPr>
              <a:t>Phase I Objectives: </a:t>
            </a:r>
          </a:p>
          <a:p>
            <a:pPr lvl="0" defTabSz="914400">
              <a:lnSpc>
                <a:spcPct val="110000"/>
              </a:lnSpc>
              <a:defRPr/>
            </a:pPr>
            <a:r>
              <a:rPr lang="en-US" sz="1300" i="1" dirty="0">
                <a:solidFill>
                  <a:prstClr val="black"/>
                </a:solidFill>
                <a:latin typeface="Arial" panose="020B0604020202020204" pitchFamily="34" charset="0"/>
                <a:cs typeface="Arial" panose="020B0604020202020204" pitchFamily="34" charset="0"/>
              </a:rPr>
              <a:t>[List the specific objectives of the Phase I work, including the questions the research and development </a:t>
            </a:r>
            <a:r>
              <a:rPr lang="en-US" sz="1300" i="1" dirty="0">
                <a:latin typeface="Arial" panose="020B0604020202020204" pitchFamily="34" charset="0"/>
                <a:cs typeface="Arial" panose="020B0604020202020204" pitchFamily="34" charset="0"/>
              </a:rPr>
              <a:t>(R&amp;D) effort </a:t>
            </a:r>
            <a:r>
              <a:rPr lang="en-US" sz="1300" i="1" dirty="0">
                <a:solidFill>
                  <a:prstClr val="black"/>
                </a:solidFill>
                <a:latin typeface="Arial" panose="020B0604020202020204" pitchFamily="34" charset="0"/>
                <a:cs typeface="Arial" panose="020B0604020202020204" pitchFamily="34" charset="0"/>
              </a:rPr>
              <a:t>will try to answer to determine the feasibility of the proposed approach.]</a:t>
            </a:r>
            <a:endParaRPr lang="en-US" sz="13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endParaRPr lang="en-US" sz="14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endParaRPr lang="en-US" sz="1400"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endParaRPr lang="en-US" sz="14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r>
              <a:rPr lang="en-US" sz="1400" b="1" dirty="0">
                <a:solidFill>
                  <a:prstClr val="black"/>
                </a:solidFill>
                <a:latin typeface="Arial" panose="020B0604020202020204" pitchFamily="34" charset="0"/>
                <a:cs typeface="Arial" panose="020B0604020202020204" pitchFamily="34" charset="0"/>
              </a:rPr>
              <a:t>Approach: </a:t>
            </a:r>
          </a:p>
          <a:p>
            <a:pPr defTabSz="914400">
              <a:lnSpc>
                <a:spcPct val="110000"/>
              </a:lnSpc>
              <a:defRPr/>
            </a:pPr>
            <a:r>
              <a:rPr lang="en-US" sz="1300" i="1" dirty="0">
                <a:solidFill>
                  <a:prstClr val="black"/>
                </a:solidFill>
                <a:latin typeface="Arial" panose="020B0604020202020204" pitchFamily="34" charset="0"/>
                <a:cs typeface="Arial" panose="020B0604020202020204" pitchFamily="34" charset="0"/>
              </a:rPr>
              <a:t>[Summarize the intended approach that will be used to reach the project objective outlined in the contract statement of work.]</a:t>
            </a:r>
          </a:p>
          <a:p>
            <a:endParaRPr lang="en-US" sz="1200" dirty="0"/>
          </a:p>
        </p:txBody>
      </p:sp>
      <p:sp>
        <p:nvSpPr>
          <p:cNvPr id="3" name="Rectangle 2"/>
          <p:cNvSpPr/>
          <p:nvPr/>
        </p:nvSpPr>
        <p:spPr>
          <a:xfrm>
            <a:off x="4572000" y="121157"/>
            <a:ext cx="4572000" cy="954107"/>
          </a:xfrm>
          <a:prstGeom prst="rect">
            <a:avLst/>
          </a:prstGeom>
        </p:spPr>
        <p:txBody>
          <a:bodyPr>
            <a:spAutoFit/>
          </a:bodyPr>
          <a:lstStyle/>
          <a:p>
            <a:pPr defTabSz="914400"/>
            <a:r>
              <a:rPr lang="en-US" sz="1400" dirty="0">
                <a:solidFill>
                  <a:schemeClr val="bg1"/>
                </a:solidFill>
                <a:latin typeface="Arial" panose="020B0604020202020204" pitchFamily="34" charset="0"/>
              </a:rPr>
              <a:t>[Insert Contract Number]</a:t>
            </a:r>
            <a:br>
              <a:rPr lang="en-US" sz="1400" dirty="0">
                <a:solidFill>
                  <a:schemeClr val="bg1"/>
                </a:solidFill>
                <a:latin typeface="Arial" panose="020B0604020202020204" pitchFamily="34" charset="0"/>
              </a:rPr>
            </a:br>
            <a:r>
              <a:rPr lang="en-US" sz="1400" dirty="0">
                <a:solidFill>
                  <a:schemeClr val="bg1"/>
                </a:solidFill>
                <a:latin typeface="Arial" panose="020B0604020202020204" pitchFamily="34" charset="0"/>
              </a:rPr>
              <a:t>[Insert Topic #]</a:t>
            </a:r>
            <a:br>
              <a:rPr lang="en-US" sz="1400" dirty="0">
                <a:solidFill>
                  <a:schemeClr val="bg1"/>
                </a:solidFill>
                <a:latin typeface="Arial" panose="020B0604020202020204" pitchFamily="34" charset="0"/>
              </a:rPr>
            </a:br>
            <a:r>
              <a:rPr lang="en-US" sz="1400" dirty="0">
                <a:solidFill>
                  <a:schemeClr val="bg1"/>
                </a:solidFill>
                <a:latin typeface="Arial" panose="020B0604020202020204" pitchFamily="34" charset="0"/>
              </a:rPr>
              <a:t>[Insert Project Title ]</a:t>
            </a:r>
            <a:br>
              <a:rPr lang="en-US" sz="1400" dirty="0">
                <a:solidFill>
                  <a:schemeClr val="bg1"/>
                </a:solidFill>
                <a:latin typeface="Arial" panose="020B0604020202020204" pitchFamily="34" charset="0"/>
              </a:rPr>
            </a:br>
            <a:r>
              <a:rPr lang="en-US" sz="1400" dirty="0">
                <a:solidFill>
                  <a:schemeClr val="bg1"/>
                </a:solidFill>
                <a:latin typeface="Arial" panose="020B0604020202020204" pitchFamily="34" charset="0"/>
              </a:rPr>
              <a:t>[Insert Firm Name ]</a:t>
            </a:r>
          </a:p>
        </p:txBody>
      </p:sp>
      <p:sp>
        <p:nvSpPr>
          <p:cNvPr id="4" name="TextBox 3"/>
          <p:cNvSpPr txBox="1"/>
          <p:nvPr/>
        </p:nvSpPr>
        <p:spPr>
          <a:xfrm>
            <a:off x="4671391" y="1262270"/>
            <a:ext cx="4094922" cy="1169551"/>
          </a:xfrm>
          <a:prstGeom prst="rect">
            <a:avLst/>
          </a:prstGeom>
          <a:noFill/>
        </p:spPr>
        <p:txBody>
          <a:bodyPr wrap="square" rtlCol="0">
            <a:spAutoFit/>
          </a:bodyPr>
          <a:lstStyle/>
          <a:p>
            <a:r>
              <a:rPr lang="en-US" sz="1300" i="1" dirty="0">
                <a:solidFill>
                  <a:prstClr val="black"/>
                </a:solidFill>
                <a:latin typeface="Arial" panose="020B0604020202020204" pitchFamily="34" charset="0"/>
                <a:cs typeface="Arial" panose="020B0604020202020204" pitchFamily="34" charset="0"/>
              </a:rPr>
              <a:t>[Include a picture or graphic that illustrates or highlights the planned R&amp;D. The picture or graphic should be specific to the project and owned by the performer; do not include publicly sourced images.]</a:t>
            </a:r>
          </a:p>
          <a:p>
            <a:endParaRPr lang="en-US" dirty="0"/>
          </a:p>
        </p:txBody>
      </p:sp>
      <p:sp>
        <p:nvSpPr>
          <p:cNvPr id="5" name="TextBox 4"/>
          <p:cNvSpPr txBox="1"/>
          <p:nvPr/>
        </p:nvSpPr>
        <p:spPr>
          <a:xfrm>
            <a:off x="218661" y="3975652"/>
            <a:ext cx="4224130" cy="743280"/>
          </a:xfrm>
          <a:prstGeom prst="rect">
            <a:avLst/>
          </a:prstGeom>
          <a:noFill/>
        </p:spPr>
        <p:txBody>
          <a:bodyPr wrap="square" rtlCol="0">
            <a:spAutoFit/>
          </a:bodyPr>
          <a:lstStyle/>
          <a:p>
            <a:pPr lvl="0" defTabSz="914400" fontAlgn="base">
              <a:lnSpc>
                <a:spcPct val="90000"/>
              </a:lnSpc>
              <a:spcBef>
                <a:spcPct val="0"/>
              </a:spcBef>
              <a:spcAft>
                <a:spcPct val="0"/>
              </a:spcAft>
              <a:defRPr/>
            </a:pPr>
            <a:r>
              <a:rPr lang="en-US" sz="1400" b="1" dirty="0">
                <a:solidFill>
                  <a:prstClr val="black"/>
                </a:solidFill>
                <a:latin typeface="Arial" panose="020B0604020202020204" pitchFamily="34" charset="0"/>
                <a:cs typeface="Arial" panose="020B0604020202020204" pitchFamily="34" charset="0"/>
              </a:rPr>
              <a:t>Product Schedule/Milestones: </a:t>
            </a:r>
          </a:p>
          <a:p>
            <a:pPr lvl="0" defTabSz="914400" fontAlgn="base">
              <a:lnSpc>
                <a:spcPct val="90000"/>
              </a:lnSpc>
              <a:spcBef>
                <a:spcPct val="0"/>
              </a:spcBef>
              <a:spcAft>
                <a:spcPct val="0"/>
              </a:spcAft>
              <a:defRPr/>
            </a:pPr>
            <a:r>
              <a:rPr lang="en-US" sz="1300" i="1" dirty="0">
                <a:solidFill>
                  <a:prstClr val="black"/>
                </a:solidFill>
                <a:latin typeface="Arial" panose="020B0604020202020204" pitchFamily="34" charset="0"/>
                <a:cs typeface="Arial" panose="020B0604020202020204" pitchFamily="34" charset="0"/>
              </a:rPr>
              <a:t>[Include timeline/schedule of product deliverables.]</a:t>
            </a:r>
          </a:p>
          <a:p>
            <a:endParaRPr lang="en-US" dirty="0"/>
          </a:p>
        </p:txBody>
      </p:sp>
      <p:sp>
        <p:nvSpPr>
          <p:cNvPr id="6" name="TextBox 5"/>
          <p:cNvSpPr txBox="1"/>
          <p:nvPr/>
        </p:nvSpPr>
        <p:spPr>
          <a:xfrm>
            <a:off x="4681330" y="3965713"/>
            <a:ext cx="4134679" cy="2719206"/>
          </a:xfrm>
          <a:prstGeom prst="rect">
            <a:avLst/>
          </a:prstGeom>
          <a:noFill/>
        </p:spPr>
        <p:txBody>
          <a:bodyPr wrap="square" rtlCol="0">
            <a:spAutoFit/>
          </a:bodyPr>
          <a:lstStyle/>
          <a:p>
            <a:pPr lvl="0" defTabSz="914400" fontAlgn="base">
              <a:lnSpc>
                <a:spcPct val="90000"/>
              </a:lnSpc>
              <a:spcAft>
                <a:spcPct val="0"/>
              </a:spcAft>
              <a:defRPr/>
            </a:pPr>
            <a:r>
              <a:rPr lang="en-US" sz="1400" b="1" dirty="0">
                <a:solidFill>
                  <a:prstClr val="black"/>
                </a:solidFill>
                <a:latin typeface="Arial" panose="020B0604020202020204" pitchFamily="34" charset="0"/>
                <a:cs typeface="Arial" panose="020B0604020202020204" pitchFamily="34" charset="0"/>
              </a:rPr>
              <a:t>Anticipated Phase I Results: </a:t>
            </a:r>
          </a:p>
          <a:p>
            <a:pPr defTabSz="914400">
              <a:lnSpc>
                <a:spcPct val="110000"/>
              </a:lnSpc>
              <a:defRPr/>
            </a:pPr>
            <a:r>
              <a:rPr lang="en-US" sz="1300" i="1" dirty="0">
                <a:solidFill>
                  <a:prstClr val="black"/>
                </a:solidFill>
                <a:latin typeface="Arial" panose="020B0604020202020204" pitchFamily="34" charset="0"/>
                <a:cs typeface="Arial" panose="020B0604020202020204" pitchFamily="34" charset="0"/>
              </a:rPr>
              <a:t>[Summarize results expected at the end of Phase I.]</a:t>
            </a:r>
          </a:p>
          <a:p>
            <a:pPr lvl="0" defTabSz="914400" fontAlgn="base">
              <a:lnSpc>
                <a:spcPct val="90000"/>
              </a:lnSpc>
              <a:spcAft>
                <a:spcPct val="0"/>
              </a:spcAft>
              <a:defRPr/>
            </a:pPr>
            <a:endParaRPr lang="en-US" sz="20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endParaRPr lang="en-US" sz="20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endParaRPr lang="en-US" sz="20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endParaRPr lang="en-US" sz="20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endParaRPr lang="en-US" sz="1400" b="1" dirty="0">
              <a:solidFill>
                <a:prstClr val="black"/>
              </a:solidFill>
              <a:latin typeface="Arial" panose="020B0604020202020204" pitchFamily="34" charset="0"/>
              <a:cs typeface="Arial" panose="020B0604020202020204" pitchFamily="34" charset="0"/>
            </a:endParaRPr>
          </a:p>
          <a:p>
            <a:pPr lvl="0" defTabSz="914400" fontAlgn="base">
              <a:lnSpc>
                <a:spcPct val="90000"/>
              </a:lnSpc>
              <a:spcAft>
                <a:spcPct val="0"/>
              </a:spcAft>
              <a:defRPr/>
            </a:pPr>
            <a:r>
              <a:rPr lang="en-US" sz="1400" b="1" dirty="0">
                <a:solidFill>
                  <a:prstClr val="black"/>
                </a:solidFill>
                <a:latin typeface="Arial" panose="020B0604020202020204" pitchFamily="34" charset="0"/>
                <a:cs typeface="Arial" panose="020B0604020202020204" pitchFamily="34" charset="0"/>
              </a:rPr>
              <a:t>Anticipated Customer:</a:t>
            </a:r>
          </a:p>
          <a:p>
            <a:pPr lvl="0" defTabSz="914400">
              <a:lnSpc>
                <a:spcPct val="110000"/>
              </a:lnSpc>
              <a:defRPr/>
            </a:pPr>
            <a:r>
              <a:rPr lang="en-US" sz="1300" i="1" dirty="0">
                <a:solidFill>
                  <a:prstClr val="black"/>
                </a:solidFill>
                <a:latin typeface="Arial" panose="020B0604020202020204" pitchFamily="34" charset="0"/>
                <a:cs typeface="Arial" panose="020B0604020202020204" pitchFamily="34" charset="0"/>
              </a:rPr>
              <a:t>[Provide the name(s) of the anticipated customer(s) </a:t>
            </a:r>
            <a:r>
              <a:rPr lang="en-US" sz="1300" i="1" dirty="0">
                <a:latin typeface="Arial" panose="020B0604020202020204" pitchFamily="34" charset="0"/>
                <a:cs typeface="Arial" panose="020B0604020202020204" pitchFamily="34" charset="0"/>
              </a:rPr>
              <a:t>such as </a:t>
            </a:r>
            <a:r>
              <a:rPr lang="en-US" sz="1300" i="1" dirty="0">
                <a:solidFill>
                  <a:prstClr val="black"/>
                </a:solidFill>
                <a:latin typeface="Arial" panose="020B0604020202020204" pitchFamily="34" charset="0"/>
                <a:cs typeface="Arial" panose="020B0604020202020204" pitchFamily="34" charset="0"/>
              </a:rPr>
              <a:t>DON/DoD/Private Sector Markets.]</a:t>
            </a:r>
          </a:p>
          <a:p>
            <a:endParaRPr lang="en-US" dirty="0"/>
          </a:p>
        </p:txBody>
      </p:sp>
      <p:sp>
        <p:nvSpPr>
          <p:cNvPr id="7" name="Rectangle 6"/>
          <p:cNvSpPr/>
          <p:nvPr/>
        </p:nvSpPr>
        <p:spPr>
          <a:xfrm>
            <a:off x="99529" y="893808"/>
            <a:ext cx="2908168" cy="258532"/>
          </a:xfrm>
          <a:prstGeom prst="rect">
            <a:avLst/>
          </a:prstGeom>
        </p:spPr>
        <p:txBody>
          <a:bodyPr wrap="none">
            <a:spAutoFit/>
          </a:bodyPr>
          <a:lstStyle/>
          <a:p>
            <a:pPr defTabSz="914400">
              <a:lnSpc>
                <a:spcPct val="90000"/>
              </a:lnSpc>
            </a:pPr>
            <a:r>
              <a:rPr lang="en-US" sz="1200" b="1" dirty="0">
                <a:solidFill>
                  <a:schemeClr val="bg1"/>
                </a:solidFill>
                <a:latin typeface="Arial" panose="020B0604020202020204" pitchFamily="34" charset="0"/>
              </a:rPr>
              <a:t>(fill in reason) (date of determination)</a:t>
            </a:r>
          </a:p>
        </p:txBody>
      </p:sp>
    </p:spTree>
    <p:extLst>
      <p:ext uri="{BB962C8B-B14F-4D97-AF65-F5344CB8AC3E}">
        <p14:creationId xmlns:p14="http://schemas.microsoft.com/office/powerpoint/2010/main" val="3837708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 Content Title]</a:t>
            </a:r>
          </a:p>
        </p:txBody>
      </p:sp>
      <p:sp>
        <p:nvSpPr>
          <p:cNvPr id="3" name="Content Placeholder 2"/>
          <p:cNvSpPr>
            <a:spLocks noGrp="1"/>
          </p:cNvSpPr>
          <p:nvPr>
            <p:ph idx="1"/>
          </p:nvPr>
        </p:nvSpPr>
        <p:spPr/>
        <p:txBody>
          <a:bodyPr/>
          <a:lstStyle/>
          <a:p>
            <a:r>
              <a:rPr lang="en-US" dirty="0"/>
              <a:t> [Insert content]</a:t>
            </a:r>
          </a:p>
        </p:txBody>
      </p:sp>
      <p:sp>
        <p:nvSpPr>
          <p:cNvPr id="4" name="TextBox 3"/>
          <p:cNvSpPr txBox="1"/>
          <p:nvPr/>
        </p:nvSpPr>
        <p:spPr>
          <a:xfrm>
            <a:off x="1463037" y="5833418"/>
            <a:ext cx="6335486" cy="646331"/>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INSERT SLIDES AS NEEDED NOT TO EXCEED</a:t>
            </a:r>
          </a:p>
          <a:p>
            <a:pPr algn="ctr"/>
            <a:r>
              <a:rPr lang="en-US" b="1" dirty="0">
                <a:solidFill>
                  <a:schemeClr val="bg1"/>
                </a:solidFill>
                <a:latin typeface="Arial" panose="020B0604020202020204" pitchFamily="34" charset="0"/>
                <a:cs typeface="Arial" panose="020B0604020202020204" pitchFamily="34" charset="0"/>
              </a:rPr>
              <a:t>15 SLIDES IN TOTAL</a:t>
            </a:r>
          </a:p>
        </p:txBody>
      </p:sp>
    </p:spTree>
    <p:extLst>
      <p:ext uri="{BB962C8B-B14F-4D97-AF65-F5344CB8AC3E}">
        <p14:creationId xmlns:p14="http://schemas.microsoft.com/office/powerpoint/2010/main" val="3568063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472101-AD48-4779-B3C7-926E22F9C13D}"/>
              </a:ext>
            </a:extLst>
          </p:cNvPr>
          <p:cNvSpPr>
            <a:spLocks noGrp="1"/>
          </p:cNvSpPr>
          <p:nvPr>
            <p:ph type="title"/>
          </p:nvPr>
        </p:nvSpPr>
        <p:spPr/>
        <p:txBody>
          <a:bodyPr anchor="ctr">
            <a:normAutofit/>
          </a:bodyPr>
          <a:lstStyle/>
          <a:p>
            <a:r>
              <a:rPr lang="en-US" sz="3600" b="1" dirty="0" smtClean="0"/>
              <a:t>Kick-Off Briefing</a:t>
            </a:r>
            <a:br>
              <a:rPr lang="en-US" sz="3600" b="1" dirty="0" smtClean="0"/>
            </a:br>
            <a:r>
              <a:rPr lang="en-US" sz="3600" b="1" dirty="0" smtClean="0"/>
              <a:t>Instructions</a:t>
            </a:r>
            <a:endParaRPr lang="en-US" sz="3200" dirty="0">
              <a:solidFill>
                <a:schemeClr val="accent1">
                  <a:lumMod val="75000"/>
                </a:schemeClr>
              </a:solidFill>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p:txBody>
          <a:bodyPr>
            <a:normAutofit lnSpcReduction="10000"/>
          </a:bodyPr>
          <a:lstStyle/>
          <a:p>
            <a:pPr marL="0" indent="0" algn="just">
              <a:spcBef>
                <a:spcPts val="1800"/>
              </a:spcBef>
              <a:spcAft>
                <a:spcPts val="1800"/>
              </a:spcAft>
              <a:buNone/>
            </a:pPr>
            <a:r>
              <a:rPr lang="en-US" sz="2400" dirty="0"/>
              <a:t>The following instructions are for any DON SBIR/STTR </a:t>
            </a:r>
            <a:r>
              <a:rPr lang="en-US" sz="2400" dirty="0" smtClean="0"/>
              <a:t>contract </a:t>
            </a:r>
            <a:r>
              <a:rPr lang="en-US" sz="2400" dirty="0"/>
              <a:t>that requires a Kick-Off Briefing</a:t>
            </a:r>
            <a:r>
              <a:rPr lang="en-US" sz="2400" dirty="0" smtClean="0"/>
              <a:t>.  The instructions are tailored to a Phase I Kick-Off Briefing, but the template may be modified as appropriate to meet Phase II deliverable requirements.</a:t>
            </a:r>
            <a:endParaRPr lang="en-US" sz="2400" dirty="0"/>
          </a:p>
          <a:p>
            <a:pPr algn="just">
              <a:spcBef>
                <a:spcPts val="0"/>
              </a:spcBef>
            </a:pPr>
            <a:r>
              <a:rPr lang="en-US" sz="2400" dirty="0"/>
              <a:t>The </a:t>
            </a:r>
            <a:r>
              <a:rPr lang="en-US" sz="2400" dirty="0" smtClean="0"/>
              <a:t>Kick-Off </a:t>
            </a:r>
            <a:r>
              <a:rPr lang="en-US" sz="2400" dirty="0"/>
              <a:t>Briefing should address the proposed innovation for which the contract was awarded; this is not an overall capabilities briefing of the small business concern.</a:t>
            </a:r>
          </a:p>
          <a:p>
            <a:pPr algn="just">
              <a:spcBef>
                <a:spcPts val="1800"/>
              </a:spcBef>
            </a:pPr>
            <a:r>
              <a:rPr lang="en-US" sz="2400" dirty="0"/>
              <a:t>For questions about these instructions, please contact the technical point of contact (TPOC) identified in your </a:t>
            </a:r>
            <a:r>
              <a:rPr lang="en-US" sz="2400" dirty="0" smtClean="0"/>
              <a:t>contract</a:t>
            </a:r>
            <a:r>
              <a:rPr lang="en-US" sz="2400" dirty="0"/>
              <a:t>.</a:t>
            </a:r>
          </a:p>
          <a:p>
            <a:endParaRPr lang="en-US" sz="2400" dirty="0"/>
          </a:p>
        </p:txBody>
      </p:sp>
      <p:sp>
        <p:nvSpPr>
          <p:cNvPr id="12" name="Content Placeholder 3">
            <a:extLst>
              <a:ext uri="{FF2B5EF4-FFF2-40B4-BE49-F238E27FC236}">
                <a16:creationId xmlns:a16="http://schemas.microsoft.com/office/drawing/2014/main" id="{2CECD39E-5D56-41C5-A53B-91B325FB3F07}"/>
              </a:ext>
            </a:extLst>
          </p:cNvPr>
          <p:cNvSpPr txBox="1">
            <a:spLocks/>
          </p:cNvSpPr>
          <p:nvPr/>
        </p:nvSpPr>
        <p:spPr>
          <a:xfrm>
            <a:off x="438263" y="1380460"/>
            <a:ext cx="8169023" cy="44957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1800"/>
              </a:spcBef>
              <a:spcAft>
                <a:spcPts val="1800"/>
              </a:spcAft>
            </a:pPr>
            <a:endParaRPr lang="en-US" dirty="0"/>
          </a:p>
        </p:txBody>
      </p:sp>
      <p:sp>
        <p:nvSpPr>
          <p:cNvPr id="6" name="TextBox 5"/>
          <p:cNvSpPr txBox="1"/>
          <p:nvPr/>
        </p:nvSpPr>
        <p:spPr>
          <a:xfrm>
            <a:off x="1456413" y="6115023"/>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405107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472101-AD48-4779-B3C7-926E22F9C13D}"/>
              </a:ext>
            </a:extLst>
          </p:cNvPr>
          <p:cNvSpPr>
            <a:spLocks noGrp="1"/>
          </p:cNvSpPr>
          <p:nvPr>
            <p:ph type="title"/>
          </p:nvPr>
        </p:nvSpPr>
        <p:spPr/>
        <p:txBody>
          <a:bodyPr vert="horz" lIns="91440" tIns="45720" rIns="91440" bIns="45720" rtlCol="0" anchor="ctr">
            <a:normAutofit/>
          </a:bodyPr>
          <a:lstStyle/>
          <a:p>
            <a:r>
              <a:rPr lang="en-US" sz="3600" b="1" dirty="0" smtClean="0"/>
              <a:t>Phase I Kick-Off </a:t>
            </a:r>
            <a:r>
              <a:rPr lang="en-US" sz="3600" b="1" dirty="0"/>
              <a:t>Briefing</a:t>
            </a:r>
            <a:br>
              <a:rPr lang="en-US" sz="3600" b="1" dirty="0"/>
            </a:br>
            <a:r>
              <a:rPr lang="en-US" sz="3600" b="1" dirty="0"/>
              <a:t>Format</a:t>
            </a:r>
          </a:p>
        </p:txBody>
      </p:sp>
      <p:sp>
        <p:nvSpPr>
          <p:cNvPr id="2" name="Content Placeholder 1"/>
          <p:cNvSpPr>
            <a:spLocks noGrp="1"/>
          </p:cNvSpPr>
          <p:nvPr>
            <p:ph idx="1"/>
          </p:nvPr>
        </p:nvSpPr>
        <p:spPr>
          <a:xfrm>
            <a:off x="628650" y="1825624"/>
            <a:ext cx="8197298" cy="4486685"/>
          </a:xfrm>
        </p:spPr>
        <p:txBody>
          <a:bodyPr>
            <a:normAutofit/>
          </a:bodyPr>
          <a:lstStyle/>
          <a:p>
            <a:pPr marL="0" indent="0">
              <a:spcBef>
                <a:spcPts val="600"/>
              </a:spcBef>
              <a:spcAft>
                <a:spcPts val="300"/>
              </a:spcAft>
              <a:buNone/>
            </a:pPr>
            <a:r>
              <a:rPr lang="en-US" sz="2400" dirty="0"/>
              <a:t>The following format applies to any DON SBIR/STTR </a:t>
            </a:r>
            <a:r>
              <a:rPr lang="en-US" sz="2400" dirty="0" smtClean="0"/>
              <a:t>contract </a:t>
            </a:r>
            <a:r>
              <a:rPr lang="en-US" sz="2400" dirty="0"/>
              <a:t>that requires a Kick-Off Briefing.</a:t>
            </a:r>
          </a:p>
          <a:p>
            <a:pPr>
              <a:spcBef>
                <a:spcPts val="600"/>
              </a:spcBef>
            </a:pPr>
            <a:r>
              <a:rPr lang="en-US" sz="2400" dirty="0"/>
              <a:t>Use the template provided. </a:t>
            </a:r>
            <a:r>
              <a:rPr lang="en-US" sz="2400" b="1" u="sng" dirty="0"/>
              <a:t>DO NOT</a:t>
            </a:r>
            <a:r>
              <a:rPr lang="en-US" sz="2400" dirty="0"/>
              <a:t> use your company’s standard briefing template.</a:t>
            </a:r>
          </a:p>
          <a:p>
            <a:pPr>
              <a:spcBef>
                <a:spcPts val="600"/>
              </a:spcBef>
            </a:pPr>
            <a:r>
              <a:rPr lang="en-US" sz="2400" dirty="0"/>
              <a:t>Do not exceed 15 </a:t>
            </a:r>
            <a:r>
              <a:rPr lang="en-US" sz="2400" dirty="0" smtClean="0"/>
              <a:t>slides (including title slide, quad chart, </a:t>
            </a:r>
            <a:r>
              <a:rPr lang="en-US" sz="2400" dirty="0" smtClean="0"/>
              <a:t>and </a:t>
            </a:r>
            <a:r>
              <a:rPr lang="en-US" sz="2400" smtClean="0"/>
              <a:t>briefing content).</a:t>
            </a:r>
            <a:endParaRPr lang="en-US" sz="2400" dirty="0"/>
          </a:p>
          <a:p>
            <a:pPr>
              <a:spcBef>
                <a:spcPts val="600"/>
              </a:spcBef>
            </a:pPr>
            <a:r>
              <a:rPr lang="en-US" sz="2400" dirty="0"/>
              <a:t>Use MS PowerPoint in standard 4:3 size.</a:t>
            </a:r>
          </a:p>
          <a:p>
            <a:pPr>
              <a:spcBef>
                <a:spcPts val="600"/>
              </a:spcBef>
            </a:pPr>
            <a:r>
              <a:rPr lang="en-US" sz="2400" dirty="0"/>
              <a:t>Convert to PDF for upload.</a:t>
            </a:r>
          </a:p>
          <a:p>
            <a:pPr>
              <a:spcBef>
                <a:spcPts val="600"/>
              </a:spcBef>
            </a:pPr>
            <a:r>
              <a:rPr lang="en-US" sz="2400" dirty="0"/>
              <a:t>Please note font size smaller than 10 </a:t>
            </a:r>
            <a:r>
              <a:rPr lang="en-US" sz="2400" dirty="0" smtClean="0"/>
              <a:t>point </a:t>
            </a:r>
            <a:r>
              <a:rPr lang="en-US" sz="2400" dirty="0"/>
              <a:t>may not be legible when printed.</a:t>
            </a:r>
          </a:p>
        </p:txBody>
      </p:sp>
      <p:sp>
        <p:nvSpPr>
          <p:cNvPr id="12" name="Content Placeholder 3">
            <a:extLst>
              <a:ext uri="{FF2B5EF4-FFF2-40B4-BE49-F238E27FC236}">
                <a16:creationId xmlns:a16="http://schemas.microsoft.com/office/drawing/2014/main" id="{2CECD39E-5D56-41C5-A53B-91B325FB3F07}"/>
              </a:ext>
            </a:extLst>
          </p:cNvPr>
          <p:cNvSpPr txBox="1">
            <a:spLocks/>
          </p:cNvSpPr>
          <p:nvPr/>
        </p:nvSpPr>
        <p:spPr>
          <a:xfrm>
            <a:off x="460547" y="1491123"/>
            <a:ext cx="7570270" cy="50203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6075" indent="-346075">
              <a:buFont typeface="+mj-lt"/>
              <a:buAutoNum type="arabicPeriod"/>
            </a:pPr>
            <a:endParaRPr lang="en-US" dirty="0"/>
          </a:p>
        </p:txBody>
      </p:sp>
      <p:sp>
        <p:nvSpPr>
          <p:cNvPr id="5" name="TextBox 4"/>
          <p:cNvSpPr txBox="1"/>
          <p:nvPr/>
        </p:nvSpPr>
        <p:spPr>
          <a:xfrm>
            <a:off x="1463037" y="6081892"/>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384516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Phase I Kick-Off </a:t>
            </a:r>
            <a:r>
              <a:rPr lang="en-US" sz="3600" b="1" dirty="0"/>
              <a:t>Briefing </a:t>
            </a:r>
            <a:r>
              <a:rPr lang="en-US" sz="3600" dirty="0"/>
              <a:t>Content</a:t>
            </a:r>
          </a:p>
        </p:txBody>
      </p:sp>
      <p:sp>
        <p:nvSpPr>
          <p:cNvPr id="3" name="Content Placeholder 2"/>
          <p:cNvSpPr>
            <a:spLocks noGrp="1"/>
          </p:cNvSpPr>
          <p:nvPr>
            <p:ph idx="1"/>
          </p:nvPr>
        </p:nvSpPr>
        <p:spPr>
          <a:xfrm>
            <a:off x="628649" y="1387891"/>
            <a:ext cx="7886701" cy="4486685"/>
          </a:xfrm>
        </p:spPr>
        <p:txBody>
          <a:bodyPr>
            <a:normAutofit/>
          </a:bodyPr>
          <a:lstStyle/>
          <a:p>
            <a:pPr marL="0" lvl="1" indent="0">
              <a:lnSpc>
                <a:spcPct val="100000"/>
              </a:lnSpc>
              <a:spcBef>
                <a:spcPts val="1000"/>
              </a:spcBef>
              <a:buNone/>
            </a:pPr>
            <a:r>
              <a:rPr lang="en-US" b="1" u="sng" dirty="0"/>
              <a:t>Required</a:t>
            </a:r>
            <a:r>
              <a:rPr lang="en-US" sz="2800" dirty="0"/>
              <a:t> </a:t>
            </a:r>
          </a:p>
          <a:p>
            <a:pPr marL="342900" lvl="1" indent="-342900">
              <a:lnSpc>
                <a:spcPct val="100000"/>
              </a:lnSpc>
              <a:spcBef>
                <a:spcPts val="1000"/>
              </a:spcBef>
            </a:pPr>
            <a:r>
              <a:rPr lang="en-US" dirty="0" smtClean="0"/>
              <a:t>Quad </a:t>
            </a:r>
            <a:r>
              <a:rPr lang="en-US" dirty="0"/>
              <a:t>Chart (format provided)</a:t>
            </a:r>
          </a:p>
          <a:p>
            <a:pPr lvl="1">
              <a:lnSpc>
                <a:spcPct val="100000"/>
              </a:lnSpc>
              <a:spcBef>
                <a:spcPts val="600"/>
              </a:spcBef>
              <a:buFont typeface="Arial" panose="020B0604020202020204" pitchFamily="34" charset="0"/>
              <a:buChar char="─"/>
            </a:pPr>
            <a:r>
              <a:rPr lang="en-US" sz="2100" dirty="0"/>
              <a:t>Insert appropriate text in areas marked [Insert….] and delete the brackets</a:t>
            </a:r>
          </a:p>
          <a:p>
            <a:pPr lvl="1">
              <a:lnSpc>
                <a:spcPct val="100000"/>
              </a:lnSpc>
              <a:spcBef>
                <a:spcPts val="600"/>
              </a:spcBef>
              <a:buFont typeface="Arial" panose="020B0604020202020204" pitchFamily="34" charset="0"/>
              <a:buChar char="─"/>
            </a:pPr>
            <a:r>
              <a:rPr lang="en-US" sz="2100" dirty="0"/>
              <a:t>Delete any other [bracketed guidance] on the slides</a:t>
            </a:r>
          </a:p>
          <a:p>
            <a:pPr marL="0" lvl="1" indent="0">
              <a:lnSpc>
                <a:spcPct val="100000"/>
              </a:lnSpc>
              <a:spcBef>
                <a:spcPts val="1000"/>
              </a:spcBef>
              <a:buNone/>
            </a:pPr>
            <a:endParaRPr lang="en-US" sz="1050" dirty="0" smtClean="0"/>
          </a:p>
          <a:p>
            <a:pPr marL="342900" lvl="1" indent="-342900">
              <a:lnSpc>
                <a:spcPct val="100000"/>
              </a:lnSpc>
              <a:spcBef>
                <a:spcPts val="1000"/>
              </a:spcBef>
            </a:pPr>
            <a:r>
              <a:rPr lang="en-US" dirty="0" smtClean="0"/>
              <a:t>Distribution </a:t>
            </a:r>
            <a:r>
              <a:rPr lang="en-US" dirty="0"/>
              <a:t>statements</a:t>
            </a:r>
          </a:p>
          <a:p>
            <a:pPr lvl="1">
              <a:lnSpc>
                <a:spcPct val="100000"/>
              </a:lnSpc>
              <a:spcBef>
                <a:spcPts val="600"/>
              </a:spcBef>
              <a:buFont typeface="Arial" panose="020B0604020202020204" pitchFamily="34" charset="0"/>
              <a:buChar char="─"/>
            </a:pPr>
            <a:r>
              <a:rPr lang="en-US" sz="2100" dirty="0"/>
              <a:t>On the title slide and noted on each slide as appropriate</a:t>
            </a:r>
          </a:p>
          <a:p>
            <a:pPr lvl="1">
              <a:lnSpc>
                <a:spcPct val="100000"/>
              </a:lnSpc>
              <a:spcBef>
                <a:spcPts val="600"/>
              </a:spcBef>
              <a:spcAft>
                <a:spcPts val="300"/>
              </a:spcAft>
              <a:buFont typeface="Arial" panose="020B0604020202020204" pitchFamily="34" charset="0"/>
              <a:buChar char="─"/>
            </a:pPr>
            <a:r>
              <a:rPr lang="en-US" sz="2100" dirty="0"/>
              <a:t>DISTRIBUTION STATEMENT B: Distribution authorized to U.S. Government agencies only (fill in reason) (date of determination) or as defined by contract </a:t>
            </a:r>
            <a:r>
              <a:rPr lang="en-US" sz="2100" dirty="0" smtClean="0"/>
              <a:t>CDRLs</a:t>
            </a:r>
            <a:endParaRPr lang="en-US" sz="2100" dirty="0"/>
          </a:p>
        </p:txBody>
      </p:sp>
      <p:sp>
        <p:nvSpPr>
          <p:cNvPr id="4" name="TextBox 3"/>
          <p:cNvSpPr txBox="1"/>
          <p:nvPr/>
        </p:nvSpPr>
        <p:spPr>
          <a:xfrm>
            <a:off x="1463037" y="6223602"/>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2096483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472101-AD48-4779-B3C7-926E22F9C13D}"/>
              </a:ext>
            </a:extLst>
          </p:cNvPr>
          <p:cNvSpPr>
            <a:spLocks noGrp="1"/>
          </p:cNvSpPr>
          <p:nvPr>
            <p:ph type="title"/>
          </p:nvPr>
        </p:nvSpPr>
        <p:spPr/>
        <p:txBody>
          <a:bodyPr vert="horz" lIns="91440" tIns="45720" rIns="91440" bIns="45720" rtlCol="0" anchor="ctr">
            <a:normAutofit/>
          </a:bodyPr>
          <a:lstStyle/>
          <a:p>
            <a:r>
              <a:rPr lang="en-US" sz="3600" b="1" dirty="0" smtClean="0"/>
              <a:t>Phase I Kick-Off </a:t>
            </a:r>
            <a:r>
              <a:rPr lang="en-US" sz="3600" b="1" dirty="0"/>
              <a:t>Briefing</a:t>
            </a:r>
            <a:br>
              <a:rPr lang="en-US" sz="3600" b="1" dirty="0"/>
            </a:br>
            <a:r>
              <a:rPr lang="en-US" sz="3600" b="1" dirty="0"/>
              <a:t>Content</a:t>
            </a:r>
            <a:endParaRPr lang="en-US" sz="2800" b="1" dirty="0"/>
          </a:p>
        </p:txBody>
      </p:sp>
      <p:sp>
        <p:nvSpPr>
          <p:cNvPr id="2" name="Content Placeholder 1"/>
          <p:cNvSpPr>
            <a:spLocks noGrp="1"/>
          </p:cNvSpPr>
          <p:nvPr>
            <p:ph idx="1"/>
          </p:nvPr>
        </p:nvSpPr>
        <p:spPr>
          <a:xfrm>
            <a:off x="628650" y="1477758"/>
            <a:ext cx="8175436" cy="5231601"/>
          </a:xfrm>
        </p:spPr>
        <p:txBody>
          <a:bodyPr>
            <a:normAutofit fontScale="40000" lnSpcReduction="20000"/>
          </a:bodyPr>
          <a:lstStyle/>
          <a:p>
            <a:pPr marL="0" lvl="1" indent="0">
              <a:lnSpc>
                <a:spcPct val="110000"/>
              </a:lnSpc>
              <a:spcBef>
                <a:spcPts val="1000"/>
              </a:spcBef>
              <a:buNone/>
            </a:pPr>
            <a:r>
              <a:rPr lang="en-US" sz="6000" b="1" u="sng" dirty="0" smtClean="0"/>
              <a:t>Required</a:t>
            </a:r>
            <a:r>
              <a:rPr lang="en-US" sz="6000" b="1" dirty="0" smtClean="0"/>
              <a:t> – cont’d</a:t>
            </a:r>
            <a:endParaRPr lang="en-US" sz="6000" b="1" dirty="0"/>
          </a:p>
          <a:p>
            <a:pPr marL="342900" lvl="1" indent="-342900">
              <a:lnSpc>
                <a:spcPct val="120000"/>
              </a:lnSpc>
              <a:spcBef>
                <a:spcPts val="1000"/>
              </a:spcBef>
            </a:pPr>
            <a:r>
              <a:rPr lang="en-US" sz="5100" dirty="0"/>
              <a:t>Clauses</a:t>
            </a:r>
          </a:p>
          <a:p>
            <a:pPr lvl="1">
              <a:lnSpc>
                <a:spcPct val="120000"/>
              </a:lnSpc>
              <a:spcBef>
                <a:spcPts val="600"/>
              </a:spcBef>
              <a:buFont typeface="Arial" panose="020B0604020202020204" pitchFamily="34" charset="0"/>
              <a:buChar char="─"/>
            </a:pPr>
            <a:r>
              <a:rPr lang="en-US" sz="4300" dirty="0"/>
              <a:t>On the title slide and noted on each slide as appropriate</a:t>
            </a:r>
          </a:p>
          <a:p>
            <a:pPr lvl="1">
              <a:lnSpc>
                <a:spcPct val="120000"/>
              </a:lnSpc>
              <a:spcBef>
                <a:spcPts val="600"/>
              </a:spcBef>
              <a:buFont typeface="Arial" panose="020B0604020202020204" pitchFamily="34" charset="0"/>
              <a:buChar char="─"/>
            </a:pPr>
            <a:r>
              <a:rPr lang="en-US" sz="4300" dirty="0"/>
              <a:t>Proprietary Information (DFARS - SBIR Data Rights); [Date of the Report]</a:t>
            </a:r>
          </a:p>
          <a:p>
            <a:pPr lvl="1">
              <a:lnSpc>
                <a:spcPct val="120000"/>
              </a:lnSpc>
              <a:spcBef>
                <a:spcPts val="600"/>
              </a:spcBef>
              <a:buFont typeface="Arial" panose="020B0604020202020204" pitchFamily="34" charset="0"/>
              <a:buChar char="─"/>
            </a:pPr>
            <a:r>
              <a:rPr lang="en-US" sz="4300" dirty="0"/>
              <a:t>EXPORT CONTROL WARNING REQUIREMENTS FOR REPORTS/DELIVERABLES:  If the technology in this topic is designated in the DoD Broad Agency Announcement as restricted under the International Traffic in Arms Regulations (ITAR), Distribution Statement B must include “Export Controlled” as an additional Reason, and the required additional Export Control Warning shall be included as part of the Distribution Statement on any report cover or deliverable.  Refer to the Phase I contract for the required Export Control Warning requirements. </a:t>
            </a:r>
          </a:p>
          <a:p>
            <a:pPr lvl="1">
              <a:lnSpc>
                <a:spcPct val="120000"/>
              </a:lnSpc>
              <a:spcBef>
                <a:spcPts val="600"/>
              </a:spcBef>
              <a:buFont typeface="Arial" panose="020B0604020202020204" pitchFamily="34" charset="0"/>
              <a:buChar char="─"/>
            </a:pPr>
            <a:r>
              <a:rPr lang="en-US" sz="4300" dirty="0"/>
              <a:t>Other requests for this document shall be referred to the government technical representative listed in the contract. </a:t>
            </a:r>
          </a:p>
        </p:txBody>
      </p:sp>
      <p:sp>
        <p:nvSpPr>
          <p:cNvPr id="5" name="TextBox 4"/>
          <p:cNvSpPr txBox="1"/>
          <p:nvPr/>
        </p:nvSpPr>
        <p:spPr>
          <a:xfrm>
            <a:off x="1463037" y="6340028"/>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878423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Phase I Kick-Off </a:t>
            </a:r>
            <a:r>
              <a:rPr lang="en-US" sz="3600" b="1" dirty="0"/>
              <a:t>Briefing </a:t>
            </a:r>
            <a:r>
              <a:rPr lang="en-US" sz="3600" dirty="0"/>
              <a:t>Content</a:t>
            </a:r>
          </a:p>
        </p:txBody>
      </p:sp>
      <p:sp>
        <p:nvSpPr>
          <p:cNvPr id="3" name="Content Placeholder 2"/>
          <p:cNvSpPr>
            <a:spLocks noGrp="1"/>
          </p:cNvSpPr>
          <p:nvPr>
            <p:ph idx="1"/>
          </p:nvPr>
        </p:nvSpPr>
        <p:spPr>
          <a:xfrm>
            <a:off x="628650" y="1507576"/>
            <a:ext cx="7886700" cy="4486685"/>
          </a:xfrm>
        </p:spPr>
        <p:txBody>
          <a:bodyPr>
            <a:normAutofit fontScale="92500" lnSpcReduction="20000"/>
          </a:bodyPr>
          <a:lstStyle/>
          <a:p>
            <a:pPr marL="0" indent="0">
              <a:lnSpc>
                <a:spcPct val="110000"/>
              </a:lnSpc>
              <a:spcBef>
                <a:spcPts val="600"/>
              </a:spcBef>
              <a:buNone/>
            </a:pPr>
            <a:r>
              <a:rPr lang="en-US" sz="2600" b="1" u="sng" dirty="0"/>
              <a:t>Suggested</a:t>
            </a:r>
            <a:r>
              <a:rPr lang="en-US" sz="2600" b="1" dirty="0"/>
              <a:t> (not required)</a:t>
            </a:r>
          </a:p>
          <a:p>
            <a:pPr marL="228600" lvl="1">
              <a:lnSpc>
                <a:spcPct val="110000"/>
              </a:lnSpc>
              <a:spcBef>
                <a:spcPts val="600"/>
              </a:spcBef>
            </a:pPr>
            <a:r>
              <a:rPr lang="en-US" sz="2600" dirty="0"/>
              <a:t>Phase I Discussion</a:t>
            </a:r>
          </a:p>
          <a:p>
            <a:pPr lvl="1">
              <a:lnSpc>
                <a:spcPct val="110000"/>
              </a:lnSpc>
              <a:spcBef>
                <a:spcPts val="600"/>
              </a:spcBef>
              <a:buFont typeface="Arial" panose="020B0604020202020204" pitchFamily="34" charset="0"/>
              <a:buChar char="─"/>
            </a:pPr>
            <a:r>
              <a:rPr lang="en-US" sz="2300" dirty="0" smtClean="0"/>
              <a:t>Summary of Work Plan</a:t>
            </a:r>
          </a:p>
          <a:p>
            <a:pPr lvl="1">
              <a:lnSpc>
                <a:spcPct val="110000"/>
              </a:lnSpc>
              <a:spcBef>
                <a:spcPts val="600"/>
              </a:spcBef>
              <a:buFont typeface="Arial" panose="020B0604020202020204" pitchFamily="34" charset="0"/>
              <a:buChar char="─"/>
            </a:pPr>
            <a:r>
              <a:rPr lang="en-US" sz="2300" dirty="0" smtClean="0"/>
              <a:t>Schedule</a:t>
            </a:r>
          </a:p>
          <a:p>
            <a:pPr lvl="1">
              <a:lnSpc>
                <a:spcPct val="110000"/>
              </a:lnSpc>
              <a:spcBef>
                <a:spcPts val="600"/>
              </a:spcBef>
              <a:buFont typeface="Arial" panose="020B0604020202020204" pitchFamily="34" charset="0"/>
              <a:buChar char="─"/>
            </a:pPr>
            <a:r>
              <a:rPr lang="en-US" sz="2300" dirty="0" smtClean="0"/>
              <a:t>Qualifications of Personnel (for this effort)</a:t>
            </a:r>
          </a:p>
          <a:p>
            <a:pPr lvl="1">
              <a:lnSpc>
                <a:spcPct val="110000"/>
              </a:lnSpc>
              <a:spcBef>
                <a:spcPts val="600"/>
              </a:spcBef>
              <a:buFont typeface="Arial" panose="020B0604020202020204" pitchFamily="34" charset="0"/>
              <a:buChar char="─"/>
            </a:pPr>
            <a:r>
              <a:rPr lang="en-US" sz="2300" dirty="0" smtClean="0"/>
              <a:t>Facilities/Equipment</a:t>
            </a:r>
          </a:p>
          <a:p>
            <a:pPr lvl="1">
              <a:lnSpc>
                <a:spcPct val="110000"/>
              </a:lnSpc>
              <a:spcBef>
                <a:spcPts val="600"/>
              </a:spcBef>
              <a:buFont typeface="Arial" panose="020B0604020202020204" pitchFamily="34" charset="0"/>
              <a:buChar char="─"/>
            </a:pPr>
            <a:r>
              <a:rPr lang="en-US" sz="2300" dirty="0" smtClean="0"/>
              <a:t>Challenges/Risks and Proposed Mitigation</a:t>
            </a:r>
          </a:p>
          <a:p>
            <a:pPr lvl="1">
              <a:lnSpc>
                <a:spcPct val="110000"/>
              </a:lnSpc>
              <a:spcBef>
                <a:spcPts val="600"/>
              </a:spcBef>
              <a:buFont typeface="Arial" panose="020B0604020202020204" pitchFamily="34" charset="0"/>
              <a:buChar char="─"/>
            </a:pPr>
            <a:r>
              <a:rPr lang="en-US" sz="2300" dirty="0" smtClean="0"/>
              <a:t>Transition/Benefits/Planning for Success</a:t>
            </a:r>
          </a:p>
          <a:p>
            <a:pPr marL="228600" lvl="1">
              <a:lnSpc>
                <a:spcPct val="110000"/>
              </a:lnSpc>
              <a:spcBef>
                <a:spcPts val="600"/>
              </a:spcBef>
            </a:pPr>
            <a:r>
              <a:rPr lang="en-US" sz="2600" dirty="0" smtClean="0"/>
              <a:t>Reminders</a:t>
            </a:r>
            <a:endParaRPr lang="en-US" sz="2600" dirty="0"/>
          </a:p>
          <a:p>
            <a:pPr lvl="1">
              <a:lnSpc>
                <a:spcPct val="110000"/>
              </a:lnSpc>
              <a:spcBef>
                <a:spcPts val="600"/>
              </a:spcBef>
              <a:buFont typeface="Arial" panose="020B0604020202020204" pitchFamily="34" charset="0"/>
              <a:buChar char="─"/>
            </a:pPr>
            <a:r>
              <a:rPr lang="en-US" sz="2300" dirty="0"/>
              <a:t>Keep bullets brief as this slide deck is intended to supplement the kick-off briefing meeting</a:t>
            </a:r>
          </a:p>
          <a:p>
            <a:pPr lvl="1">
              <a:lnSpc>
                <a:spcPct val="110000"/>
              </a:lnSpc>
              <a:spcBef>
                <a:spcPts val="600"/>
              </a:spcBef>
              <a:buFont typeface="Arial" panose="020B0604020202020204" pitchFamily="34" charset="0"/>
              <a:buChar char="─"/>
            </a:pPr>
            <a:r>
              <a:rPr lang="en-US" sz="2300" dirty="0"/>
              <a:t>Do NOT embed video</a:t>
            </a:r>
          </a:p>
          <a:p>
            <a:pPr marL="457200" lvl="1" indent="0">
              <a:lnSpc>
                <a:spcPct val="110000"/>
              </a:lnSpc>
              <a:spcBef>
                <a:spcPts val="300"/>
              </a:spcBef>
              <a:buNone/>
            </a:pPr>
            <a:endParaRPr lang="en-US" dirty="0"/>
          </a:p>
        </p:txBody>
      </p:sp>
      <p:sp>
        <p:nvSpPr>
          <p:cNvPr id="4" name="TextBox 3"/>
          <p:cNvSpPr txBox="1"/>
          <p:nvPr/>
        </p:nvSpPr>
        <p:spPr>
          <a:xfrm>
            <a:off x="1463037" y="6183844"/>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4167663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472101-AD48-4779-B3C7-926E22F9C13D}"/>
              </a:ext>
            </a:extLst>
          </p:cNvPr>
          <p:cNvSpPr>
            <a:spLocks noGrp="1"/>
          </p:cNvSpPr>
          <p:nvPr>
            <p:ph type="title"/>
          </p:nvPr>
        </p:nvSpPr>
        <p:spPr/>
        <p:txBody>
          <a:bodyPr vert="horz" lIns="91440" tIns="45720" rIns="91440" bIns="45720" rtlCol="0" anchor="ctr">
            <a:normAutofit/>
          </a:bodyPr>
          <a:lstStyle/>
          <a:p>
            <a:r>
              <a:rPr lang="en-US" sz="3600" b="1" dirty="0" smtClean="0"/>
              <a:t>Phase I Kick-Off </a:t>
            </a:r>
            <a:r>
              <a:rPr lang="en-US" sz="3600" b="1" dirty="0"/>
              <a:t>Briefing</a:t>
            </a:r>
            <a:br>
              <a:rPr lang="en-US" sz="3600" b="1" dirty="0"/>
            </a:br>
            <a:r>
              <a:rPr lang="en-US" sz="3600" b="1" dirty="0"/>
              <a:t>Submission</a:t>
            </a:r>
            <a:endParaRPr lang="en-US" sz="2800" dirty="0">
              <a:solidFill>
                <a:srgbClr val="FF0000"/>
              </a:solidFill>
            </a:endParaRPr>
          </a:p>
        </p:txBody>
      </p:sp>
      <p:sp>
        <p:nvSpPr>
          <p:cNvPr id="2" name="Content Placeholder 1"/>
          <p:cNvSpPr>
            <a:spLocks noGrp="1"/>
          </p:cNvSpPr>
          <p:nvPr>
            <p:ph idx="1"/>
          </p:nvPr>
        </p:nvSpPr>
        <p:spPr/>
        <p:txBody>
          <a:bodyPr>
            <a:normAutofit/>
          </a:bodyPr>
          <a:lstStyle/>
          <a:p>
            <a:pPr>
              <a:spcBef>
                <a:spcPts val="600"/>
              </a:spcBef>
            </a:pPr>
            <a:r>
              <a:rPr lang="en-US" sz="2400" dirty="0"/>
              <a:t>Save completed file as a PDF and upload it to: </a:t>
            </a:r>
            <a:r>
              <a:rPr lang="en-US" sz="2400" u="sng" dirty="0">
                <a:hlinkClick r:id="rId2"/>
              </a:rPr>
              <a:t>https://www.navysbirprogram.com/navydeliverables/</a:t>
            </a:r>
            <a:r>
              <a:rPr lang="en-US" sz="2400" dirty="0"/>
              <a:t> in accordance with due date requirements specified in the DON SBIR/STTR contract.</a:t>
            </a:r>
          </a:p>
          <a:p>
            <a:pPr>
              <a:spcBef>
                <a:spcPts val="600"/>
              </a:spcBef>
            </a:pPr>
            <a:r>
              <a:rPr lang="en-US" sz="2400" dirty="0"/>
              <a:t>Use the </a:t>
            </a:r>
            <a:r>
              <a:rPr lang="en-US" sz="2400" dirty="0" smtClean="0"/>
              <a:t>“Kick-Off Brief” </a:t>
            </a:r>
            <a:r>
              <a:rPr lang="en-US" sz="2400" dirty="0"/>
              <a:t>deliverable label during the upload process.</a:t>
            </a:r>
          </a:p>
          <a:p>
            <a:pPr>
              <a:spcBef>
                <a:spcPts val="600"/>
              </a:spcBef>
            </a:pPr>
            <a:r>
              <a:rPr lang="en-US" sz="2400" dirty="0" smtClean="0"/>
              <a:t>Email </a:t>
            </a:r>
            <a:r>
              <a:rPr lang="en-US" sz="2400" dirty="0"/>
              <a:t>a copy of the file to your TPOC. </a:t>
            </a:r>
          </a:p>
          <a:p>
            <a:pPr>
              <a:spcBef>
                <a:spcPts val="600"/>
              </a:spcBef>
            </a:pPr>
            <a:r>
              <a:rPr lang="en-US" sz="2400" dirty="0"/>
              <a:t>Maximum file size is limited to 25MB.</a:t>
            </a:r>
            <a:endParaRPr lang="en-US" sz="2000" dirty="0"/>
          </a:p>
          <a:p>
            <a:pPr marL="457200" indent="-457200">
              <a:lnSpc>
                <a:spcPct val="100000"/>
              </a:lnSpc>
              <a:buNone/>
            </a:pPr>
            <a:endParaRPr lang="en-US" dirty="0"/>
          </a:p>
        </p:txBody>
      </p:sp>
      <p:sp>
        <p:nvSpPr>
          <p:cNvPr id="5" name="TextBox 4"/>
          <p:cNvSpPr txBox="1"/>
          <p:nvPr/>
        </p:nvSpPr>
        <p:spPr>
          <a:xfrm>
            <a:off x="1463037" y="6042136"/>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1852665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472101-AD48-4779-B3C7-926E22F9C13D}"/>
              </a:ext>
            </a:extLst>
          </p:cNvPr>
          <p:cNvSpPr>
            <a:spLocks noGrp="1"/>
          </p:cNvSpPr>
          <p:nvPr>
            <p:ph type="title"/>
          </p:nvPr>
        </p:nvSpPr>
        <p:spPr/>
        <p:txBody>
          <a:bodyPr vert="horz" lIns="91440" tIns="45720" rIns="91440" bIns="45720" rtlCol="0" anchor="ctr">
            <a:normAutofit/>
          </a:bodyPr>
          <a:lstStyle/>
          <a:p>
            <a:r>
              <a:rPr lang="en-US" sz="3600" b="1" dirty="0"/>
              <a:t>Phase I Kick-Off Briefing Submission</a:t>
            </a:r>
            <a:endParaRPr lang="en-US" sz="2800" dirty="0">
              <a:solidFill>
                <a:srgbClr val="FF0000"/>
              </a:solidFill>
            </a:endParaRPr>
          </a:p>
        </p:txBody>
      </p:sp>
      <p:sp>
        <p:nvSpPr>
          <p:cNvPr id="2" name="Content Placeholder 1"/>
          <p:cNvSpPr>
            <a:spLocks noGrp="1"/>
          </p:cNvSpPr>
          <p:nvPr>
            <p:ph idx="1"/>
          </p:nvPr>
        </p:nvSpPr>
        <p:spPr>
          <a:xfrm>
            <a:off x="628650" y="1686478"/>
            <a:ext cx="7886700" cy="4486685"/>
          </a:xfrm>
        </p:spPr>
        <p:txBody>
          <a:bodyPr>
            <a:normAutofit/>
          </a:bodyPr>
          <a:lstStyle/>
          <a:p>
            <a:pPr marL="0" indent="0">
              <a:spcBef>
                <a:spcPts val="600"/>
              </a:spcBef>
              <a:buNone/>
            </a:pPr>
            <a:r>
              <a:rPr lang="en-US" dirty="0"/>
              <a:t>WAWF reminders</a:t>
            </a:r>
          </a:p>
          <a:p>
            <a:pPr lvl="1"/>
            <a:r>
              <a:rPr lang="en-US" sz="2200" dirty="0"/>
              <a:t>Once Kick-Off Briefing deliverable requirements are met, follow Wide Area Workflow (WAWF) payment instruction, provided in the contract, for invoicing requirements.</a:t>
            </a:r>
          </a:p>
          <a:p>
            <a:pPr lvl="1"/>
            <a:r>
              <a:rPr lang="en-US" sz="2200" dirty="0"/>
              <a:t>Submit to the correct DoDAAC to ensure prompt payment.</a:t>
            </a:r>
          </a:p>
          <a:p>
            <a:pPr lvl="1"/>
            <a:r>
              <a:rPr lang="en-US" sz="2200" dirty="0"/>
              <a:t>Include the WAWF point of contact’s email address in the email distribution list in WAWF</a:t>
            </a:r>
            <a:r>
              <a:rPr lang="en-US" sz="2200" dirty="0" smtClean="0"/>
              <a:t>.  The WAWF point of contact is listed in your contract.</a:t>
            </a:r>
            <a:endParaRPr lang="en-US" sz="2200" dirty="0"/>
          </a:p>
          <a:p>
            <a:pPr lvl="1"/>
            <a:r>
              <a:rPr lang="en-US" sz="2200" dirty="0"/>
              <a:t>Email the WAWF point of contact when an invoice is submitted to ensure that it is reviewed and approved in a timely manner (encouraged, though not required).</a:t>
            </a:r>
          </a:p>
          <a:p>
            <a:endParaRPr lang="en-US" dirty="0"/>
          </a:p>
        </p:txBody>
      </p:sp>
      <p:sp>
        <p:nvSpPr>
          <p:cNvPr id="5" name="TextBox 4"/>
          <p:cNvSpPr txBox="1"/>
          <p:nvPr/>
        </p:nvSpPr>
        <p:spPr>
          <a:xfrm>
            <a:off x="1463037" y="6141529"/>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Tree>
    <p:extLst>
      <p:ext uri="{BB962C8B-B14F-4D97-AF65-F5344CB8AC3E}">
        <p14:creationId xmlns:p14="http://schemas.microsoft.com/office/powerpoint/2010/main" val="2893127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666598"/>
            <a:ext cx="7886700" cy="2915341"/>
          </a:xfrm>
        </p:spPr>
        <p:txBody>
          <a:bodyPr>
            <a:normAutofit/>
          </a:bodyPr>
          <a:lstStyle/>
          <a:p>
            <a:pPr marL="0" indent="0">
              <a:spcBef>
                <a:spcPts val="600"/>
              </a:spcBef>
              <a:buNone/>
            </a:pPr>
            <a:r>
              <a:rPr lang="en-US" dirty="0"/>
              <a:t>Phase I Kick-Off Briefing template begins on the following slide.</a:t>
            </a:r>
          </a:p>
          <a:p>
            <a:pPr marL="0" indent="0">
              <a:spcBef>
                <a:spcPts val="600"/>
              </a:spcBef>
              <a:buNone/>
            </a:pPr>
            <a:endParaRPr lang="en-US" sz="2200" dirty="0"/>
          </a:p>
          <a:p>
            <a:pPr marL="0" indent="0">
              <a:spcBef>
                <a:spcPts val="600"/>
              </a:spcBef>
              <a:buNone/>
            </a:pPr>
            <a:r>
              <a:rPr lang="en-US" dirty="0"/>
              <a:t>Delete these instruction slides and use the template to create the briefing.</a:t>
            </a:r>
          </a:p>
          <a:p>
            <a:pPr marL="0" indent="0">
              <a:spcBef>
                <a:spcPts val="600"/>
              </a:spcBef>
              <a:buNone/>
            </a:pPr>
            <a:endParaRPr lang="en-US" dirty="0"/>
          </a:p>
        </p:txBody>
      </p:sp>
      <p:sp>
        <p:nvSpPr>
          <p:cNvPr id="5" name="TextBox 4"/>
          <p:cNvSpPr txBox="1"/>
          <p:nvPr/>
        </p:nvSpPr>
        <p:spPr>
          <a:xfrm>
            <a:off x="1463037" y="6141529"/>
            <a:ext cx="6335486" cy="369332"/>
          </a:xfrm>
          <a:prstGeom prst="rect">
            <a:avLst/>
          </a:prstGeom>
          <a:solidFill>
            <a:srgbClr val="FF0000"/>
          </a:solid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Delete this instruction slide from the final deliverable</a:t>
            </a:r>
          </a:p>
        </p:txBody>
      </p:sp>
      <p:sp>
        <p:nvSpPr>
          <p:cNvPr id="6" name="Title 1">
            <a:extLst>
              <a:ext uri="{FF2B5EF4-FFF2-40B4-BE49-F238E27FC236}">
                <a16:creationId xmlns:a16="http://schemas.microsoft.com/office/drawing/2014/main" id="{C0472101-AD48-4779-B3C7-926E22F9C13D}"/>
              </a:ext>
            </a:extLst>
          </p:cNvPr>
          <p:cNvSpPr>
            <a:spLocks noGrp="1"/>
          </p:cNvSpPr>
          <p:nvPr>
            <p:ph type="title"/>
          </p:nvPr>
        </p:nvSpPr>
        <p:spPr>
          <a:xfrm>
            <a:off x="627017" y="276638"/>
            <a:ext cx="7888333" cy="1325563"/>
          </a:xfrm>
        </p:spPr>
        <p:txBody>
          <a:bodyPr vert="horz" lIns="91440" tIns="45720" rIns="91440" bIns="45720" rtlCol="0" anchor="ctr">
            <a:normAutofit/>
          </a:bodyPr>
          <a:lstStyle/>
          <a:p>
            <a:r>
              <a:rPr lang="en-US" sz="3600" b="1" dirty="0"/>
              <a:t>Phase I Kick-Off Briefing</a:t>
            </a:r>
            <a:endParaRPr lang="en-US" sz="2800" dirty="0">
              <a:solidFill>
                <a:srgbClr val="FF0000"/>
              </a:solidFill>
            </a:endParaRPr>
          </a:p>
        </p:txBody>
      </p:sp>
    </p:spTree>
    <p:extLst>
      <p:ext uri="{BB962C8B-B14F-4D97-AF65-F5344CB8AC3E}">
        <p14:creationId xmlns:p14="http://schemas.microsoft.com/office/powerpoint/2010/main" val="42283620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9EBB4D30406D4BA7C2F04245E823B8" ma:contentTypeVersion="7" ma:contentTypeDescription="Create a new document." ma:contentTypeScope="" ma:versionID="b179ccf380f5907cafce7d53c6566766">
  <xsd:schema xmlns:xsd="http://www.w3.org/2001/XMLSchema" xmlns:xs="http://www.w3.org/2001/XMLSchema" xmlns:p="http://schemas.microsoft.com/office/2006/metadata/properties" xmlns:ns3="a0fad9ee-00b0-4e36-a6b2-93f18808f811" xmlns:ns4="62251b0e-17de-4d30-9402-cf56f58b0dae" targetNamespace="http://schemas.microsoft.com/office/2006/metadata/properties" ma:root="true" ma:fieldsID="b22178504de279c4e1825f4f9d2dd3ac" ns3:_="" ns4:_="">
    <xsd:import namespace="a0fad9ee-00b0-4e36-a6b2-93f18808f811"/>
    <xsd:import namespace="62251b0e-17de-4d30-9402-cf56f58b0da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fad9ee-00b0-4e36-a6b2-93f18808f8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251b0e-17de-4d30-9402-cf56f58b0da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E063E2-3A7A-4B5A-BC3B-34EB469FBB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fad9ee-00b0-4e36-a6b2-93f18808f811"/>
    <ds:schemaRef ds:uri="62251b0e-17de-4d30-9402-cf56f58b0d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C23262-C362-45BF-AD27-60F98FD5D146}">
  <ds:schemaRefs>
    <ds:schemaRef ds:uri="http://purl.org/dc/terms/"/>
    <ds:schemaRef ds:uri="http://schemas.microsoft.com/office/2006/documentManagement/types"/>
    <ds:schemaRef ds:uri="a0fad9ee-00b0-4e36-a6b2-93f18808f811"/>
    <ds:schemaRef ds:uri="62251b0e-17de-4d30-9402-cf56f58b0da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FE363A4A-F3C3-4836-9229-FC1231DD66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3087</TotalTime>
  <Words>956</Words>
  <Application>Microsoft Office PowerPoint</Application>
  <PresentationFormat>On-screen Show (4:3)</PresentationFormat>
  <Paragraphs>93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 Black</vt:lpstr>
      <vt:lpstr>Calibri</vt:lpstr>
      <vt:lpstr>Office Theme</vt:lpstr>
      <vt:lpstr>Department of the Navy SBIR/STTR Kick-Off Briefing   Instructions, Format, and Template</vt:lpstr>
      <vt:lpstr>Kick-Off Briefing Instructions</vt:lpstr>
      <vt:lpstr>Phase I Kick-Off Briefing Format</vt:lpstr>
      <vt:lpstr>Phase I Kick-Off Briefing Content</vt:lpstr>
      <vt:lpstr>Phase I Kick-Off Briefing Content</vt:lpstr>
      <vt:lpstr>Phase I Kick-Off Briefing Content</vt:lpstr>
      <vt:lpstr>Phase I Kick-Off Briefing Submission</vt:lpstr>
      <vt:lpstr>Phase I Kick-Off Briefing Submission</vt:lpstr>
      <vt:lpstr>Phase I Kick-Off Briefing</vt:lpstr>
      <vt:lpstr>Phase I Kick-Off Briefing [Topic Number] [Insert Company Name] [Insert Date]</vt:lpstr>
      <vt:lpstr>PowerPoint Presentation</vt:lpstr>
      <vt:lpstr>[Insert Content 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KICK-OFF BRIEFING Format and Content Instructions</dc:title>
  <dc:creator>Rodriguez, Antonio</dc:creator>
  <cp:lastModifiedBy>Piazza, Camille M CTR (USA)</cp:lastModifiedBy>
  <cp:revision>127</cp:revision>
  <dcterms:created xsi:type="dcterms:W3CDTF">2020-07-21T17:23:25Z</dcterms:created>
  <dcterms:modified xsi:type="dcterms:W3CDTF">2021-08-10T15:52:56Z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0x010100799EBB4D30406D4BA7C2F04245E823B8</vt:lpwstr>
  </property>
</Properties>
</file>